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7"/>
  </p:notesMasterIdLst>
  <p:sldIdLst>
    <p:sldId id="256" r:id="rId2"/>
    <p:sldId id="259" r:id="rId3"/>
    <p:sldId id="264" r:id="rId4"/>
    <p:sldId id="265" r:id="rId5"/>
    <p:sldId id="267" r:id="rId6"/>
  </p:sldIdLst>
  <p:sldSz cx="9906000" cy="6858000" type="A4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68"/>
  </p:normalViewPr>
  <p:slideViewPr>
    <p:cSldViewPr snapToGrid="0" snapToObjects="1">
      <p:cViewPr>
        <p:scale>
          <a:sx n="81" d="100"/>
          <a:sy n="81" d="100"/>
        </p:scale>
        <p:origin x="-462" y="-55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8F94B-17AF-3549-94D9-5AD4A60DBDED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00363" y="857250"/>
            <a:ext cx="33432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6A09E-F75E-F049-ACBD-6CC82A001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4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00363" y="857250"/>
            <a:ext cx="334327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6A09E-F75E-F049-ACBD-6CC82A0016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79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00363" y="857250"/>
            <a:ext cx="334327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6A09E-F75E-F049-ACBD-6CC82A0016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88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00363" y="857250"/>
            <a:ext cx="334327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6A09E-F75E-F049-ACBD-6CC82A0016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49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8A4D-30B5-C74C-A6AC-97D149BE162A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B47D-AE4A-9448-9BEF-AF60E430F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34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8A4D-30B5-C74C-A6AC-97D149BE162A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B47D-AE4A-9448-9BEF-AF60E430F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8A4D-30B5-C74C-A6AC-97D149BE162A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B47D-AE4A-9448-9BEF-AF60E430F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99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8A4D-30B5-C74C-A6AC-97D149BE162A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B47D-AE4A-9448-9BEF-AF60E430F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8A4D-30B5-C74C-A6AC-97D149BE162A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B47D-AE4A-9448-9BEF-AF60E430F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87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8A4D-30B5-C74C-A6AC-97D149BE162A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B47D-AE4A-9448-9BEF-AF60E430F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3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8A4D-30B5-C74C-A6AC-97D149BE162A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B47D-AE4A-9448-9BEF-AF60E430F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25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8A4D-30B5-C74C-A6AC-97D149BE162A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B47D-AE4A-9448-9BEF-AF60E430F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62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백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8A4D-30B5-C74C-A6AC-97D149BE162A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B47D-AE4A-9448-9BEF-AF60E430F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7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8A4D-30B5-C74C-A6AC-97D149BE162A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B47D-AE4A-9448-9BEF-AF60E430F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6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개체 틀로 끌거나 아이콘을 클릭하여 추가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8A4D-30B5-C74C-A6AC-97D149BE162A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B47D-AE4A-9448-9BEF-AF60E430F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12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98A4D-30B5-C74C-A6AC-97D149BE162A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7B47D-AE4A-9448-9BEF-AF60E430F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5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3" Type="http://schemas.openxmlformats.org/officeDocument/2006/relationships/image" Target="../media/image1.jp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.jpg"/><Relationship Id="rId7" Type="http://schemas.openxmlformats.org/officeDocument/2006/relationships/image" Target="../media/image20.jpg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11" Type="http://schemas.openxmlformats.org/officeDocument/2006/relationships/image" Target="../media/image13.jpg"/><Relationship Id="rId5" Type="http://schemas.openxmlformats.org/officeDocument/2006/relationships/image" Target="../media/image18.jpg"/><Relationship Id="rId10" Type="http://schemas.openxmlformats.org/officeDocument/2006/relationships/image" Target="../media/image12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4" y="5953124"/>
            <a:ext cx="904875" cy="90487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826" y="271600"/>
            <a:ext cx="4822937" cy="321529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0" y="271600"/>
            <a:ext cx="4822937" cy="321529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66" y="3604445"/>
            <a:ext cx="3201497" cy="213433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0" y="3593312"/>
            <a:ext cx="3018552" cy="212480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868" y="3593312"/>
            <a:ext cx="3039133" cy="2124808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5486400" y="5850490"/>
            <a:ext cx="3529021" cy="1028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ko-KR" altLang="en-US" sz="2000" b="1" smtClean="0">
                <a:latin typeface="GungsuhChe" charset="-127"/>
                <a:ea typeface="GungsuhChe" charset="-127"/>
                <a:cs typeface="GungsuhChe" charset="-127"/>
              </a:rPr>
              <a:t>人</a:t>
            </a:r>
            <a:r>
              <a:rPr lang="ko-KR" altLang="en-US" sz="2000" b="1" smtClean="0"/>
              <a:t> </a:t>
            </a:r>
            <a:r>
              <a:rPr lang="en-US" sz="2000" b="1" smtClean="0"/>
              <a:t>the Garden 186</a:t>
            </a:r>
            <a:r>
              <a:rPr lang="en-US" sz="1600" b="1" smtClean="0"/>
              <a:t/>
            </a:r>
            <a:br>
              <a:rPr lang="en-US" sz="1600" b="1" smtClean="0"/>
            </a:br>
            <a:r>
              <a:rPr kumimoji="1" lang="en-US" altLang="ko-KR" sz="1600" smtClean="0"/>
              <a:t>Address : </a:t>
            </a:r>
            <a:r>
              <a:rPr kumimoji="1" lang="ko-KR" altLang="en-US" sz="1600" smtClean="0"/>
              <a:t>서울 동작구 흑석로</a:t>
            </a:r>
            <a:r>
              <a:rPr kumimoji="1" lang="en-US" altLang="ko-KR" sz="1600" smtClean="0"/>
              <a:t>5</a:t>
            </a:r>
            <a:r>
              <a:rPr kumimoji="1" lang="ko-KR" altLang="en-US" sz="1600" smtClean="0"/>
              <a:t>길</a:t>
            </a:r>
            <a:r>
              <a:rPr kumimoji="1" lang="en-US" altLang="ko-KR" sz="1600" smtClean="0"/>
              <a:t>93</a:t>
            </a:r>
            <a:br>
              <a:rPr kumimoji="1" lang="en-US" altLang="ko-KR" sz="1600" smtClean="0"/>
            </a:br>
            <a:r>
              <a:rPr kumimoji="1" lang="en-US" altLang="ko-KR" sz="1600" smtClean="0"/>
              <a:t>+82 10 2894 3351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00169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725333"/>
            <a:ext cx="1523220" cy="152322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0" y="-2200682"/>
            <a:ext cx="990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068" y="6189786"/>
            <a:ext cx="4601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000" dirty="0" smtClean="0"/>
              <a:t>Rate </a:t>
            </a:r>
            <a:r>
              <a:rPr kumimoji="1" lang="en-US" altLang="ko-KR" sz="2000" dirty="0"/>
              <a:t>: </a:t>
            </a:r>
            <a:r>
              <a:rPr kumimoji="1" lang="en-US" altLang="ko-KR" sz="2000" dirty="0" smtClean="0"/>
              <a:t>100,000won / night (upto 4 person)   </a:t>
            </a:r>
            <a:endParaRPr kumimoji="1" lang="ko-KR" alt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7202473" y="-3044309"/>
            <a:ext cx="30130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600" dirty="0"/>
              <a:t>Residential house</a:t>
            </a:r>
          </a:p>
          <a:p>
            <a:r>
              <a:rPr kumimoji="1" lang="en-US" altLang="ko-KR" sz="2600" dirty="0"/>
              <a:t>Lee 010-2894-3351</a:t>
            </a:r>
            <a:endParaRPr kumimoji="1" lang="ko-KR" altLang="en-US" sz="2600" dirty="0"/>
          </a:p>
        </p:txBody>
      </p:sp>
      <p:sp>
        <p:nvSpPr>
          <p:cNvPr id="19" name="TextBox 18"/>
          <p:cNvSpPr txBox="1"/>
          <p:nvPr/>
        </p:nvSpPr>
        <p:spPr>
          <a:xfrm>
            <a:off x="162743" y="57771"/>
            <a:ext cx="70397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600" dirty="0" smtClean="0"/>
              <a:t>Living room + Kitchen </a:t>
            </a:r>
            <a:r>
              <a:rPr kumimoji="1" lang="en-US" altLang="ko-KR" sz="2600" dirty="0"/>
              <a:t>+ </a:t>
            </a:r>
            <a:r>
              <a:rPr kumimoji="1" lang="en-US" altLang="ko-KR" sz="2600" dirty="0" smtClean="0"/>
              <a:t>2 Bedrooms : 2 houses</a:t>
            </a:r>
            <a:endParaRPr kumimoji="1" lang="ko-KR" altLang="en-US" sz="2600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78830" y="5539994"/>
            <a:ext cx="9396246" cy="588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latin typeface="+mn-lt"/>
                <a:ea typeface="GungsuhChe" charset="-127"/>
                <a:cs typeface="GungsuhChe" charset="-127"/>
              </a:rPr>
              <a:t>“cooking &amp; dishes</a:t>
            </a:r>
            <a:r>
              <a:rPr lang="en-US" altLang="ko-KR" sz="1600" dirty="0" smtClean="0">
                <a:latin typeface="+mn-lt"/>
                <a:ea typeface="GungsuhChe" charset="-127"/>
                <a:cs typeface="GungsuhChe" charset="-127"/>
              </a:rPr>
              <a:t>,</a:t>
            </a:r>
            <a:r>
              <a:rPr lang="ko-KR" altLang="en-US" sz="1600" dirty="0" smtClean="0">
                <a:latin typeface="+mn-lt"/>
                <a:ea typeface="GungsuhChe" charset="-127"/>
                <a:cs typeface="GungsuhChe" charset="-127"/>
              </a:rPr>
              <a:t> </a:t>
            </a:r>
            <a:r>
              <a:rPr lang="en-US" altLang="ko-KR" sz="1600" dirty="0" smtClean="0">
                <a:latin typeface="+mn-lt"/>
                <a:ea typeface="GungsuhChe" charset="-127"/>
                <a:cs typeface="GungsuhChe" charset="-127"/>
              </a:rPr>
              <a:t>Microwave</a:t>
            </a:r>
            <a:r>
              <a:rPr lang="en-US" sz="1600" dirty="0" smtClean="0">
                <a:latin typeface="+mn-lt"/>
                <a:ea typeface="GungsuhChe" charset="-127"/>
                <a:cs typeface="GungsuhChe" charset="-127"/>
              </a:rPr>
              <a:t>, </a:t>
            </a:r>
            <a:r>
              <a:rPr lang="en-US" sz="1600" dirty="0" err="1" smtClean="0">
                <a:latin typeface="+mn-lt"/>
                <a:ea typeface="GungsuhChe" charset="-127"/>
                <a:cs typeface="GungsuhChe" charset="-127"/>
              </a:rPr>
              <a:t>wifi</a:t>
            </a:r>
            <a:r>
              <a:rPr lang="en-US" sz="1600" dirty="0" smtClean="0">
                <a:latin typeface="+mn-lt"/>
                <a:ea typeface="GungsuhChe" charset="-127"/>
                <a:cs typeface="GungsuhChe" charset="-127"/>
              </a:rPr>
              <a:t>, Cable TV, Hair dryer, washing machine, towel, iron, shampoo, body wash” </a:t>
            </a:r>
          </a:p>
          <a:p>
            <a:pPr algn="l"/>
            <a:r>
              <a:rPr lang="en-US" sz="1600" dirty="0">
                <a:latin typeface="+mn-lt"/>
                <a:ea typeface="GungsuhChe" charset="-127"/>
                <a:cs typeface="GungsuhChe" charset="-127"/>
              </a:rPr>
              <a:t> </a:t>
            </a:r>
            <a:r>
              <a:rPr lang="en-US" sz="1600" dirty="0" smtClean="0">
                <a:latin typeface="+mn-lt"/>
                <a:ea typeface="GungsuhChe" charset="-127"/>
                <a:cs typeface="GungsuhChe" charset="-127"/>
              </a:rPr>
              <a:t> all</a:t>
            </a:r>
            <a:r>
              <a:rPr lang="ko-KR" altLang="en-US" sz="1600" dirty="0" smtClean="0">
                <a:latin typeface="+mn-lt"/>
                <a:ea typeface="GungsuhChe" charset="-127"/>
                <a:cs typeface="GungsuhChe" charset="-127"/>
              </a:rPr>
              <a:t> </a:t>
            </a:r>
            <a:r>
              <a:rPr lang="en-US" altLang="ko-KR" sz="1600" dirty="0" smtClean="0">
                <a:latin typeface="+mn-lt"/>
                <a:ea typeface="GungsuhChe" charset="-127"/>
                <a:cs typeface="GungsuhChe" charset="-127"/>
              </a:rPr>
              <a:t>furnished</a:t>
            </a:r>
            <a:endParaRPr lang="en-US" sz="1600" dirty="0">
              <a:latin typeface="+mn-lt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9" y="563134"/>
            <a:ext cx="4783715" cy="347269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567" y="567280"/>
            <a:ext cx="2231800" cy="162482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60" y="564907"/>
            <a:ext cx="2231800" cy="160614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29" y="2299482"/>
            <a:ext cx="2241138" cy="162482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77" y="2299482"/>
            <a:ext cx="2264483" cy="1606149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7" y="4124556"/>
            <a:ext cx="1918402" cy="1395567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662" y="4145310"/>
            <a:ext cx="1926446" cy="1395567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454" y="4128577"/>
            <a:ext cx="1938512" cy="1391546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4"/>
          <a:stretch/>
        </p:blipFill>
        <p:spPr>
          <a:xfrm>
            <a:off x="6176263" y="4085594"/>
            <a:ext cx="1514778" cy="1383502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13" y="4064545"/>
            <a:ext cx="1926447" cy="1391546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4" y="5953124"/>
            <a:ext cx="904875" cy="904875"/>
          </a:xfrm>
          <a:prstGeom prst="rect">
            <a:avLst/>
          </a:prstGeom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5486400" y="5850490"/>
            <a:ext cx="3529021" cy="1028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ko-KR" altLang="en-US" sz="2000" b="1" smtClean="0">
                <a:latin typeface="GungsuhChe" charset="-127"/>
                <a:ea typeface="GungsuhChe" charset="-127"/>
                <a:cs typeface="GungsuhChe" charset="-127"/>
              </a:rPr>
              <a:t>人</a:t>
            </a:r>
            <a:r>
              <a:rPr lang="ko-KR" altLang="en-US" sz="2000" b="1" smtClean="0"/>
              <a:t> </a:t>
            </a:r>
            <a:r>
              <a:rPr lang="en-US" sz="2000" b="1" smtClean="0"/>
              <a:t>the Garden 186</a:t>
            </a:r>
            <a:r>
              <a:rPr lang="en-US" sz="1600" b="1" smtClean="0"/>
              <a:t/>
            </a:r>
            <a:br>
              <a:rPr lang="en-US" sz="1600" b="1" smtClean="0"/>
            </a:br>
            <a:r>
              <a:rPr kumimoji="1" lang="en-US" altLang="ko-KR" sz="1600" smtClean="0"/>
              <a:t>Address : </a:t>
            </a:r>
            <a:r>
              <a:rPr kumimoji="1" lang="ko-KR" altLang="en-US" sz="1600" smtClean="0"/>
              <a:t>서울 동작구 흑석로</a:t>
            </a:r>
            <a:r>
              <a:rPr kumimoji="1" lang="en-US" altLang="ko-KR" sz="1600" smtClean="0"/>
              <a:t>5</a:t>
            </a:r>
            <a:r>
              <a:rPr kumimoji="1" lang="ko-KR" altLang="en-US" sz="1600" smtClean="0"/>
              <a:t>길</a:t>
            </a:r>
            <a:r>
              <a:rPr kumimoji="1" lang="en-US" altLang="ko-KR" sz="1600" smtClean="0"/>
              <a:t>93</a:t>
            </a:r>
            <a:br>
              <a:rPr kumimoji="1" lang="en-US" altLang="ko-KR" sz="1600" smtClean="0"/>
            </a:br>
            <a:r>
              <a:rPr kumimoji="1" lang="en-US" altLang="ko-KR" sz="1600" smtClean="0"/>
              <a:t>+82 10 2894 3351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0277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96664" y="6189786"/>
            <a:ext cx="4601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000" dirty="0" smtClean="0"/>
              <a:t>Rate </a:t>
            </a:r>
            <a:r>
              <a:rPr kumimoji="1" lang="en-US" altLang="ko-KR" sz="2000" dirty="0"/>
              <a:t>: </a:t>
            </a:r>
            <a:r>
              <a:rPr kumimoji="1" lang="en-US" altLang="ko-KR" sz="2000" dirty="0" smtClean="0"/>
              <a:t>100,000won / night (upto 5 person)   </a:t>
            </a:r>
            <a:endParaRPr kumimoji="1" lang="ko-KR" alt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162743" y="57771"/>
            <a:ext cx="70397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600" dirty="0" smtClean="0"/>
              <a:t>Living room + Kitchen </a:t>
            </a:r>
            <a:r>
              <a:rPr kumimoji="1" lang="en-US" altLang="ko-KR" sz="2600" dirty="0"/>
              <a:t>+ </a:t>
            </a:r>
            <a:r>
              <a:rPr kumimoji="1" lang="en-US" altLang="ko-KR" sz="2600" dirty="0" smtClean="0"/>
              <a:t>3 Bedrooms : 1 house</a:t>
            </a:r>
            <a:endParaRPr kumimoji="1" lang="ko-KR" altLang="en-US" sz="2600" dirty="0"/>
          </a:p>
        </p:txBody>
      </p:sp>
      <p:pic>
        <p:nvPicPr>
          <p:cNvPr id="3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4" y="5953124"/>
            <a:ext cx="904875" cy="904875"/>
          </a:xfrm>
          <a:prstGeom prst="rect">
            <a:avLst/>
          </a:prstGeom>
        </p:spPr>
      </p:pic>
      <p:sp>
        <p:nvSpPr>
          <p:cNvPr id="32" name="Title 1"/>
          <p:cNvSpPr>
            <a:spLocks noGrp="1"/>
          </p:cNvSpPr>
          <p:nvPr>
            <p:ph type="ctrTitle"/>
          </p:nvPr>
        </p:nvSpPr>
        <p:spPr>
          <a:xfrm>
            <a:off x="5486400" y="5850490"/>
            <a:ext cx="3529021" cy="1028695"/>
          </a:xfr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ko-KR" altLang="en-US" sz="2000" b="1" dirty="0">
                <a:latin typeface="GungsuhChe" charset="-127"/>
                <a:ea typeface="GungsuhChe" charset="-127"/>
                <a:cs typeface="GungsuhChe" charset="-127"/>
              </a:rPr>
              <a:t>人</a:t>
            </a:r>
            <a:r>
              <a:rPr lang="ko-KR" altLang="en-US" sz="2000" b="1" dirty="0"/>
              <a:t> </a:t>
            </a:r>
            <a:r>
              <a:rPr lang="en-US" sz="2000" b="1" dirty="0"/>
              <a:t>the Garden </a:t>
            </a:r>
            <a:r>
              <a:rPr lang="en-US" sz="2000" b="1" dirty="0" smtClean="0"/>
              <a:t>186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kumimoji="1" lang="en-US" altLang="ko-KR" sz="1600" dirty="0"/>
              <a:t>Address : </a:t>
            </a:r>
            <a:r>
              <a:rPr kumimoji="1" lang="ko-KR" altLang="en-US" sz="1600" dirty="0"/>
              <a:t>서울 동작구 </a:t>
            </a:r>
            <a:r>
              <a:rPr kumimoji="1" lang="ko-KR" altLang="en-US" sz="1600" dirty="0" smtClean="0"/>
              <a:t>흑석로</a:t>
            </a:r>
            <a:r>
              <a:rPr kumimoji="1" lang="en-US" altLang="ko-KR" sz="1600" dirty="0"/>
              <a:t>5</a:t>
            </a:r>
            <a:r>
              <a:rPr kumimoji="1" lang="ko-KR" altLang="en-US" sz="1600" dirty="0" smtClean="0"/>
              <a:t>길</a:t>
            </a:r>
            <a:r>
              <a:rPr kumimoji="1" lang="en-US" altLang="ko-KR" sz="1600" dirty="0" smtClean="0"/>
              <a:t>93</a:t>
            </a:r>
            <a:r>
              <a:rPr kumimoji="1" lang="en-US" altLang="ko-KR" sz="1600" dirty="0"/>
              <a:t/>
            </a:r>
            <a:br>
              <a:rPr kumimoji="1" lang="en-US" altLang="ko-KR" sz="1600" dirty="0"/>
            </a:br>
            <a:r>
              <a:rPr kumimoji="1" lang="en-US" altLang="ko-KR" sz="1600" dirty="0" smtClean="0"/>
              <a:t>+82 10 2894 3351</a:t>
            </a:r>
            <a:endParaRPr lang="en-US" sz="1600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87" y="635000"/>
            <a:ext cx="5077810" cy="338520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976" y="2302000"/>
            <a:ext cx="2383226" cy="1588818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87" y="4079321"/>
            <a:ext cx="2122306" cy="1414871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2"/>
          <a:stretch/>
        </p:blipFill>
        <p:spPr>
          <a:xfrm>
            <a:off x="2341664" y="4079321"/>
            <a:ext cx="1907628" cy="1466532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976" y="631698"/>
            <a:ext cx="2383225" cy="1588817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671" y="631698"/>
            <a:ext cx="1975227" cy="2962840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363" y="4079321"/>
            <a:ext cx="1918402" cy="1395567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836" y="4079321"/>
            <a:ext cx="1926446" cy="1395567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4"/>
          <a:stretch/>
        </p:blipFill>
        <p:spPr>
          <a:xfrm>
            <a:off x="8280354" y="4079321"/>
            <a:ext cx="1514778" cy="1383502"/>
          </a:xfrm>
          <a:prstGeom prst="rect">
            <a:avLst/>
          </a:prstGeom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78830" y="5539994"/>
            <a:ext cx="9396246" cy="588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latin typeface="+mn-lt"/>
                <a:ea typeface="GungsuhChe" charset="-127"/>
                <a:cs typeface="GungsuhChe" charset="-127"/>
              </a:rPr>
              <a:t>“cooking &amp; dishes</a:t>
            </a:r>
            <a:r>
              <a:rPr lang="en-US" altLang="ko-KR" sz="1600" dirty="0" smtClean="0">
                <a:latin typeface="+mn-lt"/>
                <a:ea typeface="GungsuhChe" charset="-127"/>
                <a:cs typeface="GungsuhChe" charset="-127"/>
              </a:rPr>
              <a:t>,</a:t>
            </a:r>
            <a:r>
              <a:rPr lang="ko-KR" altLang="en-US" sz="1600" dirty="0" smtClean="0">
                <a:latin typeface="+mn-lt"/>
                <a:ea typeface="GungsuhChe" charset="-127"/>
                <a:cs typeface="GungsuhChe" charset="-127"/>
              </a:rPr>
              <a:t> </a:t>
            </a:r>
            <a:r>
              <a:rPr lang="en-US" altLang="ko-KR" sz="1600" dirty="0" smtClean="0">
                <a:latin typeface="+mn-lt"/>
                <a:ea typeface="GungsuhChe" charset="-127"/>
                <a:cs typeface="GungsuhChe" charset="-127"/>
              </a:rPr>
              <a:t>Microwave</a:t>
            </a:r>
            <a:r>
              <a:rPr lang="en-US" sz="1600" dirty="0" smtClean="0">
                <a:latin typeface="+mn-lt"/>
                <a:ea typeface="GungsuhChe" charset="-127"/>
                <a:cs typeface="GungsuhChe" charset="-127"/>
              </a:rPr>
              <a:t>, </a:t>
            </a:r>
            <a:r>
              <a:rPr lang="en-US" sz="1600" dirty="0" err="1" smtClean="0">
                <a:latin typeface="+mn-lt"/>
                <a:ea typeface="GungsuhChe" charset="-127"/>
                <a:cs typeface="GungsuhChe" charset="-127"/>
              </a:rPr>
              <a:t>wifi</a:t>
            </a:r>
            <a:r>
              <a:rPr lang="en-US" sz="1600" dirty="0" smtClean="0">
                <a:latin typeface="+mn-lt"/>
                <a:ea typeface="GungsuhChe" charset="-127"/>
                <a:cs typeface="GungsuhChe" charset="-127"/>
              </a:rPr>
              <a:t>, Cable TV, Hair dryer, washing machine, towel, iron, shampoo, body wash” </a:t>
            </a:r>
          </a:p>
          <a:p>
            <a:pPr algn="l"/>
            <a:r>
              <a:rPr lang="en-US" sz="1600" dirty="0">
                <a:latin typeface="+mn-lt"/>
                <a:ea typeface="GungsuhChe" charset="-127"/>
                <a:cs typeface="GungsuhChe" charset="-127"/>
              </a:rPr>
              <a:t> </a:t>
            </a:r>
            <a:r>
              <a:rPr lang="en-US" sz="1600" dirty="0" smtClean="0">
                <a:latin typeface="+mn-lt"/>
                <a:ea typeface="GungsuhChe" charset="-127"/>
                <a:cs typeface="GungsuhChe" charset="-127"/>
              </a:rPr>
              <a:t> all</a:t>
            </a:r>
            <a:r>
              <a:rPr lang="ko-KR" altLang="en-US" sz="1600" dirty="0" smtClean="0">
                <a:latin typeface="+mn-lt"/>
                <a:ea typeface="GungsuhChe" charset="-127"/>
                <a:cs typeface="GungsuhChe" charset="-127"/>
              </a:rPr>
              <a:t> </a:t>
            </a:r>
            <a:r>
              <a:rPr lang="en-US" altLang="ko-KR" sz="1600" dirty="0" smtClean="0">
                <a:latin typeface="+mn-lt"/>
                <a:ea typeface="GungsuhChe" charset="-127"/>
                <a:cs typeface="GungsuhChe" charset="-127"/>
              </a:rPr>
              <a:t>furnished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657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직사각형 105"/>
          <p:cNvSpPr/>
          <p:nvPr/>
        </p:nvSpPr>
        <p:spPr>
          <a:xfrm>
            <a:off x="0" y="4389455"/>
            <a:ext cx="1840625" cy="1739884"/>
          </a:xfrm>
          <a:prstGeom prst="rect">
            <a:avLst/>
          </a:prstGeom>
          <a:solidFill>
            <a:schemeClr val="accent4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9158284" y="300038"/>
            <a:ext cx="357187" cy="5829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8039099" y="3900489"/>
            <a:ext cx="1219200" cy="160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8039098" y="2635016"/>
            <a:ext cx="1240629" cy="1939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65" name="직사각형 64"/>
          <p:cNvSpPr/>
          <p:nvPr/>
        </p:nvSpPr>
        <p:spPr>
          <a:xfrm rot="5400000">
            <a:off x="7420316" y="3308160"/>
            <a:ext cx="1374831" cy="1301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67" name="직사각형 66"/>
          <p:cNvSpPr/>
          <p:nvPr/>
        </p:nvSpPr>
        <p:spPr>
          <a:xfrm>
            <a:off x="2671764" y="3154425"/>
            <a:ext cx="5399623" cy="4031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8929688" y="3557584"/>
            <a:ext cx="228596" cy="21431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70" name="모서리가 둥근 직사각형 69"/>
          <p:cNvSpPr/>
          <p:nvPr/>
        </p:nvSpPr>
        <p:spPr>
          <a:xfrm>
            <a:off x="8920159" y="4175139"/>
            <a:ext cx="228596" cy="21431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71" name="모서리가 둥근 직사각형 70"/>
          <p:cNvSpPr/>
          <p:nvPr/>
        </p:nvSpPr>
        <p:spPr>
          <a:xfrm>
            <a:off x="9525000" y="3557584"/>
            <a:ext cx="228596" cy="21431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72" name="모서리가 둥근 직사각형 71"/>
          <p:cNvSpPr/>
          <p:nvPr/>
        </p:nvSpPr>
        <p:spPr>
          <a:xfrm>
            <a:off x="9525000" y="4160851"/>
            <a:ext cx="228596" cy="21431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9386895" y="3264924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400" smtClean="0"/>
              <a:t>Exit 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9382127" y="3903102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400" dirty="0" smtClean="0"/>
              <a:t>Exit 2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734793" y="3931656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400" dirty="0" smtClean="0"/>
              <a:t>Exit 3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744313" y="3283952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400" dirty="0" smtClean="0"/>
              <a:t>Exit 4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8315072" y="3722108"/>
            <a:ext cx="1687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600" b="1" dirty="0" smtClean="0">
                <a:solidFill>
                  <a:srgbClr val="FF0000"/>
                </a:solidFill>
              </a:rPr>
              <a:t>HeukSeok Station</a:t>
            </a:r>
          </a:p>
        </p:txBody>
      </p:sp>
      <p:sp>
        <p:nvSpPr>
          <p:cNvPr id="81" name="직사각형 80"/>
          <p:cNvSpPr/>
          <p:nvPr/>
        </p:nvSpPr>
        <p:spPr>
          <a:xfrm rot="663356">
            <a:off x="85721" y="2898070"/>
            <a:ext cx="2782487" cy="4031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83" name="직사각형 82"/>
          <p:cNvSpPr/>
          <p:nvPr/>
        </p:nvSpPr>
        <p:spPr>
          <a:xfrm rot="5400000">
            <a:off x="1991504" y="2643449"/>
            <a:ext cx="1474652" cy="1141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85" name="직사각형 84"/>
          <p:cNvSpPr/>
          <p:nvPr/>
        </p:nvSpPr>
        <p:spPr>
          <a:xfrm rot="5400000">
            <a:off x="2213807" y="3821078"/>
            <a:ext cx="1030046" cy="1141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88" name="직사각형 87"/>
          <p:cNvSpPr/>
          <p:nvPr/>
        </p:nvSpPr>
        <p:spPr>
          <a:xfrm rot="10800000">
            <a:off x="1157288" y="4292386"/>
            <a:ext cx="1628608" cy="970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104" name="직사각형 103"/>
          <p:cNvSpPr/>
          <p:nvPr/>
        </p:nvSpPr>
        <p:spPr>
          <a:xfrm rot="4058830">
            <a:off x="2572859" y="4497044"/>
            <a:ext cx="533141" cy="915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2786062" y="3557584"/>
            <a:ext cx="1182535" cy="2571754"/>
          </a:xfrm>
          <a:prstGeom prst="rect">
            <a:avLst/>
          </a:prstGeom>
          <a:solidFill>
            <a:schemeClr val="accent4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105" name="직사각형 104"/>
          <p:cNvSpPr/>
          <p:nvPr/>
        </p:nvSpPr>
        <p:spPr>
          <a:xfrm>
            <a:off x="1838319" y="4398978"/>
            <a:ext cx="947743" cy="1730360"/>
          </a:xfrm>
          <a:prstGeom prst="rect">
            <a:avLst/>
          </a:prstGeom>
          <a:solidFill>
            <a:schemeClr val="accent4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3895" y="5445391"/>
            <a:ext cx="3115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3200" dirty="0">
                <a:solidFill>
                  <a:srgbClr val="FF0000"/>
                </a:solidFill>
              </a:rPr>
              <a:t>Chung Ang </a:t>
            </a:r>
            <a:r>
              <a:rPr kumimoji="1" lang="en-US" altLang="ko-KR" sz="3200" dirty="0" smtClean="0">
                <a:solidFill>
                  <a:srgbClr val="FF0000"/>
                </a:solidFill>
              </a:rPr>
              <a:t>Univ</a:t>
            </a:r>
            <a:endParaRPr kumimoji="1" lang="ko-KR" altLang="en-US" sz="3200" dirty="0">
              <a:solidFill>
                <a:srgbClr val="FF0000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3457938" y="3483978"/>
            <a:ext cx="601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400" dirty="0" smtClean="0"/>
              <a:t>Main </a:t>
            </a:r>
          </a:p>
          <a:p>
            <a:r>
              <a:rPr kumimoji="1" lang="en-US" altLang="ko-KR" sz="1400" dirty="0" smtClean="0"/>
              <a:t>Gate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2672472" y="4536661"/>
            <a:ext cx="689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400" smtClean="0"/>
              <a:t>middle</a:t>
            </a:r>
            <a:endParaRPr kumimoji="1" lang="en-US" altLang="ko-KR" sz="1400" dirty="0" smtClean="0"/>
          </a:p>
          <a:p>
            <a:r>
              <a:rPr kumimoji="1" lang="en-US" altLang="ko-KR" sz="1400" dirty="0" smtClean="0"/>
              <a:t>Gate</a:t>
            </a:r>
          </a:p>
        </p:txBody>
      </p:sp>
      <p:sp>
        <p:nvSpPr>
          <p:cNvPr id="24" name="타원 23"/>
          <p:cNvSpPr/>
          <p:nvPr/>
        </p:nvSpPr>
        <p:spPr>
          <a:xfrm>
            <a:off x="2245683" y="5059881"/>
            <a:ext cx="638938" cy="38551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ko-KR" sz="1000" dirty="0" smtClean="0"/>
              <a:t>Pond</a:t>
            </a:r>
            <a:endParaRPr kumimoji="1" lang="ko-KR" altLang="en-US" sz="1000" dirty="0"/>
          </a:p>
        </p:txBody>
      </p:sp>
      <p:sp>
        <p:nvSpPr>
          <p:cNvPr id="109" name="직사각형 108"/>
          <p:cNvSpPr/>
          <p:nvPr/>
        </p:nvSpPr>
        <p:spPr>
          <a:xfrm>
            <a:off x="6547430" y="3557584"/>
            <a:ext cx="1474121" cy="927123"/>
          </a:xfrm>
          <a:prstGeom prst="rect">
            <a:avLst/>
          </a:prstGeom>
          <a:solidFill>
            <a:schemeClr val="accent4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110" name="TextBox 109"/>
          <p:cNvSpPr txBox="1"/>
          <p:nvPr/>
        </p:nvSpPr>
        <p:spPr>
          <a:xfrm>
            <a:off x="6629044" y="3629254"/>
            <a:ext cx="141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400" b="1" dirty="0">
                <a:solidFill>
                  <a:srgbClr val="FF0000"/>
                </a:solidFill>
              </a:rPr>
              <a:t>Chung Ang </a:t>
            </a:r>
            <a:r>
              <a:rPr kumimoji="1" lang="en-US" altLang="ko-KR" sz="1400" b="1" dirty="0" smtClean="0">
                <a:solidFill>
                  <a:srgbClr val="FF0000"/>
                </a:solidFill>
              </a:rPr>
              <a:t>Univ</a:t>
            </a:r>
          </a:p>
          <a:p>
            <a:r>
              <a:rPr kumimoji="1" lang="en-US" altLang="ko-KR" sz="1400" b="1" dirty="0" smtClean="0">
                <a:solidFill>
                  <a:srgbClr val="FF0000"/>
                </a:solidFill>
              </a:rPr>
              <a:t>Hospital</a:t>
            </a:r>
            <a:endParaRPr kumimoji="1"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11" name="직사각형 110"/>
          <p:cNvSpPr/>
          <p:nvPr/>
        </p:nvSpPr>
        <p:spPr>
          <a:xfrm rot="5400000">
            <a:off x="6076268" y="2150523"/>
            <a:ext cx="2346902" cy="778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112" name="직사각형 111"/>
          <p:cNvSpPr/>
          <p:nvPr/>
        </p:nvSpPr>
        <p:spPr>
          <a:xfrm rot="5400000">
            <a:off x="5410018" y="2932107"/>
            <a:ext cx="2035398" cy="975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113" name="모서리가 둥근 직사각형 112"/>
          <p:cNvSpPr/>
          <p:nvPr/>
        </p:nvSpPr>
        <p:spPr>
          <a:xfrm>
            <a:off x="7384635" y="2933410"/>
            <a:ext cx="228596" cy="21431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114" name="모서리가 둥근 직사각형 113"/>
          <p:cNvSpPr/>
          <p:nvPr/>
        </p:nvSpPr>
        <p:spPr>
          <a:xfrm>
            <a:off x="7370866" y="2631372"/>
            <a:ext cx="228596" cy="21431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116" name="TextBox 115"/>
          <p:cNvSpPr txBox="1"/>
          <p:nvPr/>
        </p:nvSpPr>
        <p:spPr>
          <a:xfrm>
            <a:off x="7506829" y="1834155"/>
            <a:ext cx="1412566" cy="30777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ko-KR" altLang="en-US" sz="1400" smtClean="0"/>
              <a:t>엉터리</a:t>
            </a:r>
            <a:r>
              <a:rPr kumimoji="1" lang="en-US" altLang="ko-KR" sz="1400" dirty="0" smtClean="0"/>
              <a:t>BBQ pork</a:t>
            </a:r>
          </a:p>
        </p:txBody>
      </p:sp>
      <p:cxnSp>
        <p:nvCxnSpPr>
          <p:cNvPr id="28" name="직선 화살표 연결선 27"/>
          <p:cNvCxnSpPr>
            <a:stCxn id="116" idx="1"/>
            <a:endCxn id="114" idx="0"/>
          </p:cNvCxnSpPr>
          <p:nvPr/>
        </p:nvCxnSpPr>
        <p:spPr>
          <a:xfrm flipH="1">
            <a:off x="7485164" y="1988044"/>
            <a:ext cx="21665" cy="643328"/>
          </a:xfrm>
          <a:prstGeom prst="straightConnector1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>
            <a:stCxn id="250" idx="2"/>
            <a:endCxn id="113" idx="0"/>
          </p:cNvCxnSpPr>
          <p:nvPr/>
        </p:nvCxnSpPr>
        <p:spPr>
          <a:xfrm flipH="1">
            <a:off x="7498933" y="2535385"/>
            <a:ext cx="812800" cy="398025"/>
          </a:xfrm>
          <a:prstGeom prst="straightConnector1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모서리가 둥근 직사각형 117"/>
          <p:cNvSpPr/>
          <p:nvPr/>
        </p:nvSpPr>
        <p:spPr>
          <a:xfrm>
            <a:off x="6708877" y="2898076"/>
            <a:ext cx="228596" cy="21431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119" name="TextBox 118"/>
          <p:cNvSpPr txBox="1"/>
          <p:nvPr/>
        </p:nvSpPr>
        <p:spPr>
          <a:xfrm>
            <a:off x="5202978" y="1139840"/>
            <a:ext cx="1785295" cy="52322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ko-KR" altLang="en-US" sz="1400" dirty="0" smtClean="0"/>
              <a:t>홍천 닭갈비 </a:t>
            </a:r>
            <a:r>
              <a:rPr kumimoji="1" lang="en-US" altLang="ko-KR" sz="1400" dirty="0" smtClean="0"/>
              <a:t>:</a:t>
            </a:r>
            <a:r>
              <a:rPr kumimoji="1" lang="ko-KR" altLang="en-US" sz="1400" dirty="0" smtClean="0"/>
              <a:t> </a:t>
            </a:r>
            <a:r>
              <a:rPr kumimoji="1" lang="en-US" altLang="ko-KR" sz="1400" dirty="0" smtClean="0"/>
              <a:t>Teppan Chicken (Spicy) </a:t>
            </a:r>
          </a:p>
        </p:txBody>
      </p:sp>
      <p:cxnSp>
        <p:nvCxnSpPr>
          <p:cNvPr id="120" name="직선 화살표 연결선 119"/>
          <p:cNvCxnSpPr>
            <a:stCxn id="119" idx="2"/>
            <a:endCxn id="118" idx="0"/>
          </p:cNvCxnSpPr>
          <p:nvPr/>
        </p:nvCxnSpPr>
        <p:spPr>
          <a:xfrm>
            <a:off x="6095626" y="1663060"/>
            <a:ext cx="727549" cy="1235016"/>
          </a:xfrm>
          <a:prstGeom prst="straightConnector1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모서리가 둥근 직사각형 120"/>
          <p:cNvSpPr/>
          <p:nvPr/>
        </p:nvSpPr>
        <p:spPr>
          <a:xfrm>
            <a:off x="6046882" y="3579120"/>
            <a:ext cx="228596" cy="21431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122" name="TextBox 121"/>
          <p:cNvSpPr txBox="1"/>
          <p:nvPr/>
        </p:nvSpPr>
        <p:spPr>
          <a:xfrm>
            <a:off x="5772560" y="4803078"/>
            <a:ext cx="2149306" cy="30777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ko-KR" sz="1400" dirty="0" smtClean="0"/>
              <a:t>Watsons </a:t>
            </a:r>
            <a:r>
              <a:rPr kumimoji="1" lang="en-US" altLang="ko-KR" sz="1400" smtClean="0"/>
              <a:t>: cosmetic market</a:t>
            </a:r>
            <a:endParaRPr kumimoji="1" lang="en-US" altLang="ko-KR" sz="1400" dirty="0" smtClean="0"/>
          </a:p>
        </p:txBody>
      </p:sp>
      <p:cxnSp>
        <p:nvCxnSpPr>
          <p:cNvPr id="123" name="직선 화살표 연결선 122"/>
          <p:cNvCxnSpPr>
            <a:stCxn id="122" idx="0"/>
            <a:endCxn id="121" idx="2"/>
          </p:cNvCxnSpPr>
          <p:nvPr/>
        </p:nvCxnSpPr>
        <p:spPr>
          <a:xfrm flipH="1" flipV="1">
            <a:off x="6161180" y="3793436"/>
            <a:ext cx="686033" cy="1009642"/>
          </a:xfrm>
          <a:prstGeom prst="straightConnector1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모서리가 둥근 직사각형 123"/>
          <p:cNvSpPr/>
          <p:nvPr/>
        </p:nvSpPr>
        <p:spPr>
          <a:xfrm>
            <a:off x="5703982" y="3593406"/>
            <a:ext cx="228596" cy="21431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125" name="TextBox 124"/>
          <p:cNvSpPr txBox="1"/>
          <p:nvPr/>
        </p:nvSpPr>
        <p:spPr>
          <a:xfrm>
            <a:off x="5047266" y="5766529"/>
            <a:ext cx="1493935" cy="30777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ko-KR" altLang="en-US" sz="1400" dirty="0" smtClean="0"/>
              <a:t>청기와</a:t>
            </a:r>
            <a:r>
              <a:rPr kumimoji="1" lang="en-US" altLang="ko-KR" sz="1400" dirty="0" smtClean="0"/>
              <a:t>:Pork soup</a:t>
            </a:r>
          </a:p>
        </p:txBody>
      </p:sp>
      <p:cxnSp>
        <p:nvCxnSpPr>
          <p:cNvPr id="126" name="직선 화살표 연결선 125"/>
          <p:cNvCxnSpPr>
            <a:stCxn id="125" idx="0"/>
            <a:endCxn id="124" idx="2"/>
          </p:cNvCxnSpPr>
          <p:nvPr/>
        </p:nvCxnSpPr>
        <p:spPr>
          <a:xfrm flipV="1">
            <a:off x="5794234" y="3807722"/>
            <a:ext cx="24046" cy="1958807"/>
          </a:xfrm>
          <a:prstGeom prst="straightConnector1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모서리가 둥근 직사각형 126"/>
          <p:cNvSpPr/>
          <p:nvPr/>
        </p:nvSpPr>
        <p:spPr>
          <a:xfrm>
            <a:off x="5327740" y="3617214"/>
            <a:ext cx="228596" cy="21431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128" name="TextBox 127"/>
          <p:cNvSpPr txBox="1"/>
          <p:nvPr/>
        </p:nvSpPr>
        <p:spPr>
          <a:xfrm>
            <a:off x="4450730" y="5362502"/>
            <a:ext cx="2034531" cy="30777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ko-KR" altLang="en-US" sz="1400" dirty="0" smtClean="0"/>
              <a:t>등촌칼국수</a:t>
            </a:r>
            <a:r>
              <a:rPr kumimoji="1" lang="en-US" altLang="ko-KR" sz="1400" dirty="0" smtClean="0"/>
              <a:t>:noodle soup</a:t>
            </a:r>
          </a:p>
        </p:txBody>
      </p:sp>
      <p:cxnSp>
        <p:nvCxnSpPr>
          <p:cNvPr id="129" name="직선 화살표 연결선 128"/>
          <p:cNvCxnSpPr>
            <a:stCxn id="128" idx="0"/>
            <a:endCxn id="127" idx="2"/>
          </p:cNvCxnSpPr>
          <p:nvPr/>
        </p:nvCxnSpPr>
        <p:spPr>
          <a:xfrm flipH="1" flipV="1">
            <a:off x="5442038" y="3831530"/>
            <a:ext cx="25958" cy="1530972"/>
          </a:xfrm>
          <a:prstGeom prst="straightConnector1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직사각형 131"/>
          <p:cNvSpPr/>
          <p:nvPr/>
        </p:nvSpPr>
        <p:spPr>
          <a:xfrm rot="5400000">
            <a:off x="4336566" y="3919867"/>
            <a:ext cx="1030046" cy="1141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133" name="모서리가 둥근 직사각형 132"/>
          <p:cNvSpPr/>
          <p:nvPr/>
        </p:nvSpPr>
        <p:spPr>
          <a:xfrm>
            <a:off x="4922703" y="3599617"/>
            <a:ext cx="228596" cy="21431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134" name="TextBox 133"/>
          <p:cNvSpPr txBox="1"/>
          <p:nvPr/>
        </p:nvSpPr>
        <p:spPr>
          <a:xfrm>
            <a:off x="4427075" y="4915773"/>
            <a:ext cx="1214756" cy="30777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ko-KR" sz="1400" dirty="0" smtClean="0"/>
              <a:t># : Yogurt cafe</a:t>
            </a:r>
          </a:p>
        </p:txBody>
      </p:sp>
      <p:cxnSp>
        <p:nvCxnSpPr>
          <p:cNvPr id="135" name="직선 화살표 연결선 134"/>
          <p:cNvCxnSpPr>
            <a:stCxn id="134" idx="0"/>
            <a:endCxn id="133" idx="2"/>
          </p:cNvCxnSpPr>
          <p:nvPr/>
        </p:nvCxnSpPr>
        <p:spPr>
          <a:xfrm flipV="1">
            <a:off x="5034453" y="3813933"/>
            <a:ext cx="2548" cy="1101840"/>
          </a:xfrm>
          <a:prstGeom prst="straightConnector1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모서리가 둥근 직사각형 140"/>
          <p:cNvSpPr/>
          <p:nvPr/>
        </p:nvSpPr>
        <p:spPr>
          <a:xfrm>
            <a:off x="4546461" y="3980625"/>
            <a:ext cx="228596" cy="21431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142" name="TextBox 141"/>
          <p:cNvSpPr txBox="1"/>
          <p:nvPr/>
        </p:nvSpPr>
        <p:spPr>
          <a:xfrm>
            <a:off x="3622205" y="5996861"/>
            <a:ext cx="1214756" cy="738664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ko-KR" sz="1400" dirty="0" smtClean="0"/>
              <a:t>Spice Pho:Vietnam noodle</a:t>
            </a:r>
          </a:p>
        </p:txBody>
      </p:sp>
      <p:cxnSp>
        <p:nvCxnSpPr>
          <p:cNvPr id="143" name="직선 화살표 연결선 142"/>
          <p:cNvCxnSpPr>
            <a:stCxn id="142" idx="0"/>
            <a:endCxn id="141" idx="2"/>
          </p:cNvCxnSpPr>
          <p:nvPr/>
        </p:nvCxnSpPr>
        <p:spPr>
          <a:xfrm flipV="1">
            <a:off x="4229583" y="4194941"/>
            <a:ext cx="431176" cy="1801920"/>
          </a:xfrm>
          <a:prstGeom prst="straightConnector1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직선 연결선[R] 146"/>
          <p:cNvCxnSpPr/>
          <p:nvPr/>
        </p:nvCxnSpPr>
        <p:spPr>
          <a:xfrm>
            <a:off x="2881044" y="3154425"/>
            <a:ext cx="0" cy="403159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직선 연결선[R] 147"/>
          <p:cNvCxnSpPr/>
          <p:nvPr/>
        </p:nvCxnSpPr>
        <p:spPr>
          <a:xfrm>
            <a:off x="2962004" y="3152832"/>
            <a:ext cx="0" cy="403159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직선 연결선[R] 149"/>
          <p:cNvCxnSpPr/>
          <p:nvPr/>
        </p:nvCxnSpPr>
        <p:spPr>
          <a:xfrm flipV="1">
            <a:off x="2878177" y="3316875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직선 연결선[R] 151"/>
          <p:cNvCxnSpPr/>
          <p:nvPr/>
        </p:nvCxnSpPr>
        <p:spPr>
          <a:xfrm flipV="1">
            <a:off x="2878177" y="3232875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직선 연결선[R] 152"/>
          <p:cNvCxnSpPr/>
          <p:nvPr/>
        </p:nvCxnSpPr>
        <p:spPr>
          <a:xfrm flipV="1">
            <a:off x="2878177" y="3526876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직선 연결선[R] 153"/>
          <p:cNvCxnSpPr/>
          <p:nvPr/>
        </p:nvCxnSpPr>
        <p:spPr>
          <a:xfrm flipV="1">
            <a:off x="2878177" y="3190875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직선 연결선[R] 154"/>
          <p:cNvCxnSpPr/>
          <p:nvPr/>
        </p:nvCxnSpPr>
        <p:spPr>
          <a:xfrm flipV="1">
            <a:off x="2878177" y="3358875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직선 연결선[R] 155"/>
          <p:cNvCxnSpPr/>
          <p:nvPr/>
        </p:nvCxnSpPr>
        <p:spPr>
          <a:xfrm flipV="1">
            <a:off x="2878177" y="3484875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직선 연결선[R] 160"/>
          <p:cNvCxnSpPr/>
          <p:nvPr/>
        </p:nvCxnSpPr>
        <p:spPr>
          <a:xfrm flipV="1">
            <a:off x="2878177" y="3274875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직선 연결선[R] 161"/>
          <p:cNvCxnSpPr/>
          <p:nvPr/>
        </p:nvCxnSpPr>
        <p:spPr>
          <a:xfrm flipV="1">
            <a:off x="2878177" y="3400875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직선 연결선[R] 162"/>
          <p:cNvCxnSpPr/>
          <p:nvPr/>
        </p:nvCxnSpPr>
        <p:spPr>
          <a:xfrm flipV="1">
            <a:off x="2878177" y="3442875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직선 연결선[R] 163"/>
          <p:cNvCxnSpPr/>
          <p:nvPr/>
        </p:nvCxnSpPr>
        <p:spPr>
          <a:xfrm>
            <a:off x="4003505" y="3147803"/>
            <a:ext cx="0" cy="403159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직선 연결선[R] 164"/>
          <p:cNvCxnSpPr/>
          <p:nvPr/>
        </p:nvCxnSpPr>
        <p:spPr>
          <a:xfrm>
            <a:off x="4084465" y="3146210"/>
            <a:ext cx="0" cy="403159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직선 연결선[R] 165"/>
          <p:cNvCxnSpPr/>
          <p:nvPr/>
        </p:nvCxnSpPr>
        <p:spPr>
          <a:xfrm flipV="1">
            <a:off x="4000638" y="3310253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직선 연결선[R] 166"/>
          <p:cNvCxnSpPr/>
          <p:nvPr/>
        </p:nvCxnSpPr>
        <p:spPr>
          <a:xfrm flipV="1">
            <a:off x="4000638" y="3226253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직선 연결선[R] 167"/>
          <p:cNvCxnSpPr/>
          <p:nvPr/>
        </p:nvCxnSpPr>
        <p:spPr>
          <a:xfrm flipV="1">
            <a:off x="4000638" y="3520254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직선 연결선[R] 168"/>
          <p:cNvCxnSpPr/>
          <p:nvPr/>
        </p:nvCxnSpPr>
        <p:spPr>
          <a:xfrm flipV="1">
            <a:off x="4000638" y="3184253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직선 연결선[R] 169"/>
          <p:cNvCxnSpPr/>
          <p:nvPr/>
        </p:nvCxnSpPr>
        <p:spPr>
          <a:xfrm flipV="1">
            <a:off x="4000638" y="3352253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직선 연결선[R] 170"/>
          <p:cNvCxnSpPr/>
          <p:nvPr/>
        </p:nvCxnSpPr>
        <p:spPr>
          <a:xfrm flipV="1">
            <a:off x="4000638" y="3478253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직선 연결선[R] 171"/>
          <p:cNvCxnSpPr/>
          <p:nvPr/>
        </p:nvCxnSpPr>
        <p:spPr>
          <a:xfrm flipV="1">
            <a:off x="4000638" y="3268253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직선 연결선[R] 172"/>
          <p:cNvCxnSpPr/>
          <p:nvPr/>
        </p:nvCxnSpPr>
        <p:spPr>
          <a:xfrm flipV="1">
            <a:off x="4000638" y="3394253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직선 연결선[R] 173"/>
          <p:cNvCxnSpPr/>
          <p:nvPr/>
        </p:nvCxnSpPr>
        <p:spPr>
          <a:xfrm flipV="1">
            <a:off x="4000638" y="3436253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직선 연결선[R] 174"/>
          <p:cNvCxnSpPr/>
          <p:nvPr/>
        </p:nvCxnSpPr>
        <p:spPr>
          <a:xfrm>
            <a:off x="7527258" y="3141183"/>
            <a:ext cx="0" cy="403159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직선 연결선[R] 175"/>
          <p:cNvCxnSpPr/>
          <p:nvPr/>
        </p:nvCxnSpPr>
        <p:spPr>
          <a:xfrm>
            <a:off x="7608218" y="3139590"/>
            <a:ext cx="0" cy="403159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직선 연결선[R] 176"/>
          <p:cNvCxnSpPr/>
          <p:nvPr/>
        </p:nvCxnSpPr>
        <p:spPr>
          <a:xfrm flipV="1">
            <a:off x="7524391" y="3303633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직선 연결선[R] 177"/>
          <p:cNvCxnSpPr/>
          <p:nvPr/>
        </p:nvCxnSpPr>
        <p:spPr>
          <a:xfrm flipV="1">
            <a:off x="7524391" y="3219633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직선 연결선[R] 178"/>
          <p:cNvCxnSpPr/>
          <p:nvPr/>
        </p:nvCxnSpPr>
        <p:spPr>
          <a:xfrm flipV="1">
            <a:off x="7524391" y="3513634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직선 연결선[R] 179"/>
          <p:cNvCxnSpPr/>
          <p:nvPr/>
        </p:nvCxnSpPr>
        <p:spPr>
          <a:xfrm flipV="1">
            <a:off x="7524391" y="3177633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직선 연결선[R] 180"/>
          <p:cNvCxnSpPr/>
          <p:nvPr/>
        </p:nvCxnSpPr>
        <p:spPr>
          <a:xfrm flipV="1">
            <a:off x="7524391" y="3345633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직선 연결선[R] 181"/>
          <p:cNvCxnSpPr/>
          <p:nvPr/>
        </p:nvCxnSpPr>
        <p:spPr>
          <a:xfrm flipV="1">
            <a:off x="7524391" y="3471633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직선 연결선[R] 182"/>
          <p:cNvCxnSpPr/>
          <p:nvPr/>
        </p:nvCxnSpPr>
        <p:spPr>
          <a:xfrm flipV="1">
            <a:off x="7524391" y="3261633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직선 연결선[R] 183"/>
          <p:cNvCxnSpPr/>
          <p:nvPr/>
        </p:nvCxnSpPr>
        <p:spPr>
          <a:xfrm flipV="1">
            <a:off x="7524391" y="3387633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직선 연결선[R] 184"/>
          <p:cNvCxnSpPr/>
          <p:nvPr/>
        </p:nvCxnSpPr>
        <p:spPr>
          <a:xfrm flipV="1">
            <a:off x="7524391" y="3429633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모서리가 둥근 직사각형 185"/>
          <p:cNvSpPr/>
          <p:nvPr/>
        </p:nvSpPr>
        <p:spPr>
          <a:xfrm>
            <a:off x="5096859" y="2898076"/>
            <a:ext cx="228596" cy="21431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187" name="TextBox 186"/>
          <p:cNvSpPr txBox="1"/>
          <p:nvPr/>
        </p:nvSpPr>
        <p:spPr>
          <a:xfrm>
            <a:off x="4989225" y="1674734"/>
            <a:ext cx="1210396" cy="30777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ko-KR" altLang="en-US" sz="1400" dirty="0" smtClean="0"/>
              <a:t>본죽</a:t>
            </a:r>
            <a:r>
              <a:rPr kumimoji="1" lang="en-US" altLang="ko-KR" sz="1400" dirty="0" smtClean="0"/>
              <a:t>:Porridge</a:t>
            </a:r>
          </a:p>
        </p:txBody>
      </p:sp>
      <p:cxnSp>
        <p:nvCxnSpPr>
          <p:cNvPr id="188" name="직선 화살표 연결선 187"/>
          <p:cNvCxnSpPr>
            <a:stCxn id="187" idx="2"/>
            <a:endCxn id="186" idx="0"/>
          </p:cNvCxnSpPr>
          <p:nvPr/>
        </p:nvCxnSpPr>
        <p:spPr>
          <a:xfrm flipH="1">
            <a:off x="5211157" y="1982511"/>
            <a:ext cx="383266" cy="915565"/>
          </a:xfrm>
          <a:prstGeom prst="straightConnector1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모서리가 둥근 직사각형 193"/>
          <p:cNvSpPr/>
          <p:nvPr/>
        </p:nvSpPr>
        <p:spPr>
          <a:xfrm>
            <a:off x="6100159" y="2885376"/>
            <a:ext cx="228596" cy="21431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5548657" y="2283466"/>
            <a:ext cx="1282723" cy="30777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ko-KR" sz="1400" dirty="0" smtClean="0"/>
              <a:t>Juicy:fruit juice</a:t>
            </a:r>
          </a:p>
        </p:txBody>
      </p:sp>
      <p:cxnSp>
        <p:nvCxnSpPr>
          <p:cNvPr id="196" name="직선 화살표 연결선 195"/>
          <p:cNvCxnSpPr>
            <a:stCxn id="195" idx="2"/>
            <a:endCxn id="194" idx="0"/>
          </p:cNvCxnSpPr>
          <p:nvPr/>
        </p:nvCxnSpPr>
        <p:spPr>
          <a:xfrm>
            <a:off x="6190019" y="2591243"/>
            <a:ext cx="24438" cy="294133"/>
          </a:xfrm>
          <a:prstGeom prst="straightConnector1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모서리가 둥근 직사각형 199"/>
          <p:cNvSpPr/>
          <p:nvPr/>
        </p:nvSpPr>
        <p:spPr>
          <a:xfrm>
            <a:off x="4626231" y="2896895"/>
            <a:ext cx="228596" cy="21431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201" name="TextBox 200"/>
          <p:cNvSpPr txBox="1"/>
          <p:nvPr/>
        </p:nvSpPr>
        <p:spPr>
          <a:xfrm>
            <a:off x="3735698" y="809832"/>
            <a:ext cx="2202526" cy="30777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ko-KR" sz="1400" dirty="0" smtClean="0"/>
              <a:t>Coffeeman : take out coffee</a:t>
            </a:r>
          </a:p>
        </p:txBody>
      </p:sp>
      <p:cxnSp>
        <p:nvCxnSpPr>
          <p:cNvPr id="202" name="직선 화살표 연결선 201"/>
          <p:cNvCxnSpPr>
            <a:stCxn id="201" idx="2"/>
            <a:endCxn id="200" idx="0"/>
          </p:cNvCxnSpPr>
          <p:nvPr/>
        </p:nvCxnSpPr>
        <p:spPr>
          <a:xfrm flipH="1">
            <a:off x="4740529" y="1117609"/>
            <a:ext cx="96432" cy="1779286"/>
          </a:xfrm>
          <a:prstGeom prst="straightConnector1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모서리가 둥근 직사각형 206"/>
          <p:cNvSpPr/>
          <p:nvPr/>
        </p:nvSpPr>
        <p:spPr>
          <a:xfrm>
            <a:off x="4092661" y="2909882"/>
            <a:ext cx="228596" cy="21431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208" name="TextBox 207"/>
          <p:cNvSpPr txBox="1"/>
          <p:nvPr/>
        </p:nvSpPr>
        <p:spPr>
          <a:xfrm>
            <a:off x="3186904" y="1952813"/>
            <a:ext cx="1301703" cy="52322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ko-KR" altLang="en-US" sz="1400" dirty="0" smtClean="0"/>
              <a:t>내가찜한닭</a:t>
            </a:r>
            <a:r>
              <a:rPr kumimoji="1" lang="en-US" altLang="ko-KR" sz="1400" dirty="0" smtClean="0"/>
              <a:t>: </a:t>
            </a:r>
          </a:p>
          <a:p>
            <a:r>
              <a:rPr kumimoji="1" lang="en-US" altLang="ko-KR" sz="1400" dirty="0" smtClean="0"/>
              <a:t>Soy chicken, 2fl</a:t>
            </a:r>
          </a:p>
        </p:txBody>
      </p:sp>
      <p:cxnSp>
        <p:nvCxnSpPr>
          <p:cNvPr id="209" name="직선 화살표 연결선 208"/>
          <p:cNvCxnSpPr>
            <a:stCxn id="208" idx="2"/>
            <a:endCxn id="207" idx="0"/>
          </p:cNvCxnSpPr>
          <p:nvPr/>
        </p:nvCxnSpPr>
        <p:spPr>
          <a:xfrm>
            <a:off x="3837756" y="2476033"/>
            <a:ext cx="369203" cy="433849"/>
          </a:xfrm>
          <a:prstGeom prst="straightConnector1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모서리가 둥근 직사각형 212"/>
          <p:cNvSpPr/>
          <p:nvPr/>
        </p:nvSpPr>
        <p:spPr>
          <a:xfrm>
            <a:off x="2428961" y="4052882"/>
            <a:ext cx="228596" cy="21431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214" name="TextBox 213"/>
          <p:cNvSpPr txBox="1"/>
          <p:nvPr/>
        </p:nvSpPr>
        <p:spPr>
          <a:xfrm>
            <a:off x="871947" y="1567012"/>
            <a:ext cx="1708416" cy="52322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ko-KR" altLang="en-US" sz="1400" dirty="0" smtClean="0"/>
              <a:t>춘천닭갈비</a:t>
            </a:r>
            <a:r>
              <a:rPr kumimoji="1" lang="en-US" altLang="ko-KR" sz="1400" dirty="0" smtClean="0"/>
              <a:t>:</a:t>
            </a:r>
          </a:p>
          <a:p>
            <a:r>
              <a:rPr kumimoji="1" lang="en-US" altLang="ko-KR" sz="1400" dirty="0" smtClean="0"/>
              <a:t>Teppan chicken spicy</a:t>
            </a:r>
          </a:p>
        </p:txBody>
      </p:sp>
      <p:cxnSp>
        <p:nvCxnSpPr>
          <p:cNvPr id="215" name="직선 화살표 연결선 214"/>
          <p:cNvCxnSpPr>
            <a:stCxn id="214" idx="2"/>
            <a:endCxn id="213" idx="0"/>
          </p:cNvCxnSpPr>
          <p:nvPr/>
        </p:nvCxnSpPr>
        <p:spPr>
          <a:xfrm>
            <a:off x="1726155" y="2090232"/>
            <a:ext cx="817104" cy="1962650"/>
          </a:xfrm>
          <a:prstGeom prst="straightConnector1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모서리가 둥근 직사각형 219"/>
          <p:cNvSpPr/>
          <p:nvPr/>
        </p:nvSpPr>
        <p:spPr>
          <a:xfrm>
            <a:off x="8197435" y="3454110"/>
            <a:ext cx="228596" cy="21431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cxnSp>
        <p:nvCxnSpPr>
          <p:cNvPr id="221" name="직선 화살표 연결선 220"/>
          <p:cNvCxnSpPr>
            <a:stCxn id="224" idx="2"/>
            <a:endCxn id="220" idx="0"/>
          </p:cNvCxnSpPr>
          <p:nvPr/>
        </p:nvCxnSpPr>
        <p:spPr>
          <a:xfrm flipH="1">
            <a:off x="8311733" y="3141183"/>
            <a:ext cx="783489" cy="312927"/>
          </a:xfrm>
          <a:prstGeom prst="straightConnector1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/>
          <p:cNvSpPr txBox="1"/>
          <p:nvPr/>
        </p:nvSpPr>
        <p:spPr>
          <a:xfrm>
            <a:off x="8258647" y="2833406"/>
            <a:ext cx="1673150" cy="30777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ko-KR" sz="1400" dirty="0" smtClean="0"/>
              <a:t>P B : Delicious Bread</a:t>
            </a:r>
          </a:p>
        </p:txBody>
      </p:sp>
      <p:sp>
        <p:nvSpPr>
          <p:cNvPr id="228" name="모서리가 둥근 직사각형 227"/>
          <p:cNvSpPr/>
          <p:nvPr/>
        </p:nvSpPr>
        <p:spPr>
          <a:xfrm>
            <a:off x="8104282" y="4061720"/>
            <a:ext cx="228596" cy="21431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cxnSp>
        <p:nvCxnSpPr>
          <p:cNvPr id="229" name="직선 화살표 연결선 228"/>
          <p:cNvCxnSpPr>
            <a:stCxn id="232" idx="0"/>
            <a:endCxn id="228" idx="2"/>
          </p:cNvCxnSpPr>
          <p:nvPr/>
        </p:nvCxnSpPr>
        <p:spPr>
          <a:xfrm flipV="1">
            <a:off x="7475619" y="4276036"/>
            <a:ext cx="742961" cy="1543535"/>
          </a:xfrm>
          <a:prstGeom prst="straightConnector1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TextBox 231"/>
          <p:cNvSpPr txBox="1"/>
          <p:nvPr/>
        </p:nvSpPr>
        <p:spPr>
          <a:xfrm>
            <a:off x="6750388" y="5819571"/>
            <a:ext cx="1450462" cy="52322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ko-KR" sz="1400" dirty="0" smtClean="0"/>
              <a:t>E mart Everyday :</a:t>
            </a:r>
          </a:p>
          <a:p>
            <a:r>
              <a:rPr kumimoji="1" lang="en-US" altLang="ko-KR" sz="1400" dirty="0" smtClean="0"/>
              <a:t>superstore</a:t>
            </a:r>
          </a:p>
        </p:txBody>
      </p:sp>
      <p:sp>
        <p:nvSpPr>
          <p:cNvPr id="234" name="모서리가 둥근 직사각형 233"/>
          <p:cNvSpPr/>
          <p:nvPr/>
        </p:nvSpPr>
        <p:spPr>
          <a:xfrm>
            <a:off x="7538069" y="572900"/>
            <a:ext cx="228596" cy="21431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235" name="TextBox 234"/>
          <p:cNvSpPr txBox="1"/>
          <p:nvPr/>
        </p:nvSpPr>
        <p:spPr>
          <a:xfrm>
            <a:off x="7033805" y="-76305"/>
            <a:ext cx="9302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 smtClean="0"/>
              <a:t>In the </a:t>
            </a:r>
          </a:p>
          <a:p>
            <a:r>
              <a:rPr kumimoji="1" lang="en-US" altLang="ko-KR" dirty="0" smtClean="0"/>
              <a:t>Garden </a:t>
            </a:r>
          </a:p>
          <a:p>
            <a:r>
              <a:rPr kumimoji="1" lang="en-US" altLang="ko-KR" dirty="0" smtClean="0"/>
              <a:t>186</a:t>
            </a:r>
          </a:p>
        </p:txBody>
      </p:sp>
      <p:sp>
        <p:nvSpPr>
          <p:cNvPr id="236" name="직사각형 235"/>
          <p:cNvSpPr/>
          <p:nvPr/>
        </p:nvSpPr>
        <p:spPr>
          <a:xfrm rot="9975868">
            <a:off x="7218748" y="852961"/>
            <a:ext cx="122398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237" name="직사각형 236"/>
          <p:cNvSpPr/>
          <p:nvPr/>
        </p:nvSpPr>
        <p:spPr>
          <a:xfrm rot="12082430">
            <a:off x="5475861" y="663569"/>
            <a:ext cx="1849932" cy="50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238" name="모서리가 둥근 직사각형 237"/>
          <p:cNvSpPr/>
          <p:nvPr/>
        </p:nvSpPr>
        <p:spPr>
          <a:xfrm>
            <a:off x="6211982" y="391420"/>
            <a:ext cx="228596" cy="21431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239" name="TextBox 238"/>
          <p:cNvSpPr txBox="1"/>
          <p:nvPr/>
        </p:nvSpPr>
        <p:spPr>
          <a:xfrm>
            <a:off x="5187793" y="79083"/>
            <a:ext cx="991490" cy="52322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ko-KR" sz="1400" dirty="0" smtClean="0"/>
              <a:t>Log in : </a:t>
            </a:r>
          </a:p>
          <a:p>
            <a:r>
              <a:rPr kumimoji="1" lang="en-US" altLang="ko-KR" sz="1400" dirty="0" smtClean="0"/>
              <a:t>Small store</a:t>
            </a:r>
          </a:p>
        </p:txBody>
      </p:sp>
      <p:sp>
        <p:nvSpPr>
          <p:cNvPr id="240" name="직사각형 239"/>
          <p:cNvSpPr/>
          <p:nvPr/>
        </p:nvSpPr>
        <p:spPr>
          <a:xfrm rot="5400000">
            <a:off x="8269769" y="848743"/>
            <a:ext cx="32496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241" name="직사각형 240"/>
          <p:cNvSpPr/>
          <p:nvPr/>
        </p:nvSpPr>
        <p:spPr>
          <a:xfrm rot="10800000">
            <a:off x="8409390" y="1008560"/>
            <a:ext cx="832268" cy="601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242" name="모서리가 둥근 직사각형 241"/>
          <p:cNvSpPr/>
          <p:nvPr/>
        </p:nvSpPr>
        <p:spPr>
          <a:xfrm>
            <a:off x="8929688" y="395284"/>
            <a:ext cx="228596" cy="21431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243" name="모서리가 둥근 직사각형 242"/>
          <p:cNvSpPr/>
          <p:nvPr/>
        </p:nvSpPr>
        <p:spPr>
          <a:xfrm>
            <a:off x="9525000" y="395284"/>
            <a:ext cx="228596" cy="21431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244" name="TextBox 243"/>
          <p:cNvSpPr txBox="1"/>
          <p:nvPr/>
        </p:nvSpPr>
        <p:spPr>
          <a:xfrm>
            <a:off x="8223613" y="108952"/>
            <a:ext cx="17680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400" dirty="0" smtClean="0"/>
              <a:t>Airport bus 6016 stop</a:t>
            </a:r>
          </a:p>
          <a:p>
            <a:pPr algn="ctr"/>
            <a:endParaRPr kumimoji="1" lang="en-US" altLang="ko-KR" sz="1400" dirty="0"/>
          </a:p>
          <a:p>
            <a:pPr algn="ctr"/>
            <a:r>
              <a:rPr kumimoji="1" lang="en-US" altLang="ko-KR" sz="1400" dirty="0" smtClean="0"/>
              <a:t>Hyo Sa Jung</a:t>
            </a:r>
          </a:p>
        </p:txBody>
      </p:sp>
      <p:sp>
        <p:nvSpPr>
          <p:cNvPr id="250" name="TextBox 249"/>
          <p:cNvSpPr txBox="1"/>
          <p:nvPr/>
        </p:nvSpPr>
        <p:spPr>
          <a:xfrm>
            <a:off x="7564669" y="2227608"/>
            <a:ext cx="1494127" cy="30777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ko-KR" sz="1400" smtClean="0"/>
              <a:t>ISSAC-Toast bread</a:t>
            </a:r>
            <a:endParaRPr kumimoji="1" lang="en-US" altLang="ko-KR" sz="1400" dirty="0" smtClean="0"/>
          </a:p>
        </p:txBody>
      </p:sp>
      <p:pic>
        <p:nvPicPr>
          <p:cNvPr id="253" name="그림 2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323" y="946153"/>
            <a:ext cx="846045" cy="689649"/>
          </a:xfrm>
          <a:prstGeom prst="rect">
            <a:avLst/>
          </a:prstGeom>
        </p:spPr>
      </p:pic>
      <p:sp>
        <p:nvSpPr>
          <p:cNvPr id="254" name="TextBox 253"/>
          <p:cNvSpPr txBox="1"/>
          <p:nvPr/>
        </p:nvSpPr>
        <p:spPr>
          <a:xfrm>
            <a:off x="231132" y="222457"/>
            <a:ext cx="3340274" cy="70788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ko-KR" sz="2000" b="1" dirty="0" smtClean="0">
                <a:solidFill>
                  <a:srgbClr val="0070C0"/>
                </a:solidFill>
              </a:rPr>
              <a:t>“In the Garden 186” and Town Information</a:t>
            </a:r>
            <a:endParaRPr kumimoji="1" lang="ko-KR" altLang="en-US" sz="2000" b="1" dirty="0">
              <a:solidFill>
                <a:srgbClr val="0070C0"/>
              </a:solidFill>
            </a:endParaRPr>
          </a:p>
        </p:txBody>
      </p:sp>
      <p:cxnSp>
        <p:nvCxnSpPr>
          <p:cNvPr id="255" name="직선 연결선[R] 254"/>
          <p:cNvCxnSpPr/>
          <p:nvPr/>
        </p:nvCxnSpPr>
        <p:spPr>
          <a:xfrm flipV="1">
            <a:off x="7206186" y="2124065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직선 연결선[R] 255"/>
          <p:cNvCxnSpPr/>
          <p:nvPr/>
        </p:nvCxnSpPr>
        <p:spPr>
          <a:xfrm flipV="1">
            <a:off x="7206186" y="2040065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직선 연결선[R] 256"/>
          <p:cNvCxnSpPr/>
          <p:nvPr/>
        </p:nvCxnSpPr>
        <p:spPr>
          <a:xfrm flipV="1">
            <a:off x="7206186" y="2334066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직선 연결선[R] 257"/>
          <p:cNvCxnSpPr/>
          <p:nvPr/>
        </p:nvCxnSpPr>
        <p:spPr>
          <a:xfrm flipV="1">
            <a:off x="7206186" y="1998065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직선 연결선[R] 258"/>
          <p:cNvCxnSpPr/>
          <p:nvPr/>
        </p:nvCxnSpPr>
        <p:spPr>
          <a:xfrm flipV="1">
            <a:off x="7206186" y="2166065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직선 연결선[R] 259"/>
          <p:cNvCxnSpPr/>
          <p:nvPr/>
        </p:nvCxnSpPr>
        <p:spPr>
          <a:xfrm flipV="1">
            <a:off x="7206186" y="2292065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직선 연결선[R] 260"/>
          <p:cNvCxnSpPr/>
          <p:nvPr/>
        </p:nvCxnSpPr>
        <p:spPr>
          <a:xfrm flipV="1">
            <a:off x="7206186" y="2082065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직선 연결선[R] 261"/>
          <p:cNvCxnSpPr/>
          <p:nvPr/>
        </p:nvCxnSpPr>
        <p:spPr>
          <a:xfrm flipV="1">
            <a:off x="7206186" y="2208065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직선 연결선[R] 262"/>
          <p:cNvCxnSpPr/>
          <p:nvPr/>
        </p:nvCxnSpPr>
        <p:spPr>
          <a:xfrm flipV="1">
            <a:off x="7206186" y="2250065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직선 연결선[R] 263"/>
          <p:cNvCxnSpPr/>
          <p:nvPr/>
        </p:nvCxnSpPr>
        <p:spPr>
          <a:xfrm flipV="1">
            <a:off x="7206186" y="1364046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직선 연결선[R] 264"/>
          <p:cNvCxnSpPr/>
          <p:nvPr/>
        </p:nvCxnSpPr>
        <p:spPr>
          <a:xfrm flipV="1">
            <a:off x="7206186" y="1280046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직선 연결선[R] 265"/>
          <p:cNvCxnSpPr/>
          <p:nvPr/>
        </p:nvCxnSpPr>
        <p:spPr>
          <a:xfrm flipV="1">
            <a:off x="7206186" y="1574047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직선 연결선[R] 266"/>
          <p:cNvCxnSpPr/>
          <p:nvPr/>
        </p:nvCxnSpPr>
        <p:spPr>
          <a:xfrm flipV="1">
            <a:off x="7206186" y="1238046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직선 연결선[R] 267"/>
          <p:cNvCxnSpPr/>
          <p:nvPr/>
        </p:nvCxnSpPr>
        <p:spPr>
          <a:xfrm flipV="1">
            <a:off x="7206186" y="1406046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직선 연결선[R] 268"/>
          <p:cNvCxnSpPr/>
          <p:nvPr/>
        </p:nvCxnSpPr>
        <p:spPr>
          <a:xfrm flipV="1">
            <a:off x="7206186" y="1532046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직선 연결선[R] 269"/>
          <p:cNvCxnSpPr/>
          <p:nvPr/>
        </p:nvCxnSpPr>
        <p:spPr>
          <a:xfrm flipV="1">
            <a:off x="7206186" y="1322046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직선 연결선[R] 270"/>
          <p:cNvCxnSpPr/>
          <p:nvPr/>
        </p:nvCxnSpPr>
        <p:spPr>
          <a:xfrm flipV="1">
            <a:off x="7206186" y="1448046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직선 연결선[R] 271"/>
          <p:cNvCxnSpPr/>
          <p:nvPr/>
        </p:nvCxnSpPr>
        <p:spPr>
          <a:xfrm flipV="1">
            <a:off x="7206186" y="1490046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직선 연결선[R] 272"/>
          <p:cNvCxnSpPr/>
          <p:nvPr/>
        </p:nvCxnSpPr>
        <p:spPr>
          <a:xfrm flipV="1">
            <a:off x="7206186" y="1745243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직선 연결선[R] 273"/>
          <p:cNvCxnSpPr/>
          <p:nvPr/>
        </p:nvCxnSpPr>
        <p:spPr>
          <a:xfrm flipV="1">
            <a:off x="7206186" y="1661243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직선 연결선[R] 274"/>
          <p:cNvCxnSpPr/>
          <p:nvPr/>
        </p:nvCxnSpPr>
        <p:spPr>
          <a:xfrm flipV="1">
            <a:off x="7206186" y="1955244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직선 연결선[R] 275"/>
          <p:cNvCxnSpPr/>
          <p:nvPr/>
        </p:nvCxnSpPr>
        <p:spPr>
          <a:xfrm flipV="1">
            <a:off x="7206186" y="1619243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직선 연결선[R] 276"/>
          <p:cNvCxnSpPr/>
          <p:nvPr/>
        </p:nvCxnSpPr>
        <p:spPr>
          <a:xfrm flipV="1">
            <a:off x="7206186" y="1787243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직선 연결선[R] 277"/>
          <p:cNvCxnSpPr/>
          <p:nvPr/>
        </p:nvCxnSpPr>
        <p:spPr>
          <a:xfrm flipV="1">
            <a:off x="7206186" y="1913243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직선 연결선[R] 278"/>
          <p:cNvCxnSpPr/>
          <p:nvPr/>
        </p:nvCxnSpPr>
        <p:spPr>
          <a:xfrm flipV="1">
            <a:off x="7206186" y="1703243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직선 연결선[R] 279"/>
          <p:cNvCxnSpPr/>
          <p:nvPr/>
        </p:nvCxnSpPr>
        <p:spPr>
          <a:xfrm flipV="1">
            <a:off x="7206186" y="1829243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직선 연결선[R] 280"/>
          <p:cNvCxnSpPr/>
          <p:nvPr/>
        </p:nvCxnSpPr>
        <p:spPr>
          <a:xfrm flipV="1">
            <a:off x="7206186" y="1871243"/>
            <a:ext cx="809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타원 188"/>
          <p:cNvSpPr/>
          <p:nvPr/>
        </p:nvSpPr>
        <p:spPr>
          <a:xfrm>
            <a:off x="8101598" y="4392685"/>
            <a:ext cx="828090" cy="57517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000" dirty="0" smtClean="0">
                <a:solidFill>
                  <a:schemeClr val="tx1"/>
                </a:solidFill>
              </a:rPr>
              <a:t>Old market</a:t>
            </a:r>
            <a:endParaRPr kumimoji="1" lang="ko-KR" alt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775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모서리가 둥근 직사각형 150"/>
          <p:cNvSpPr/>
          <p:nvPr/>
        </p:nvSpPr>
        <p:spPr>
          <a:xfrm>
            <a:off x="223835" y="3494499"/>
            <a:ext cx="9620248" cy="2022631"/>
          </a:xfrm>
          <a:prstGeom prst="roundRect">
            <a:avLst/>
          </a:prstGeom>
          <a:solidFill>
            <a:schemeClr val="bg1">
              <a:lumMod val="85000"/>
              <a:alpha val="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2" name="모서리가 둥근 직사각형 1"/>
          <p:cNvSpPr/>
          <p:nvPr/>
        </p:nvSpPr>
        <p:spPr>
          <a:xfrm>
            <a:off x="228600" y="427457"/>
            <a:ext cx="9620248" cy="2923341"/>
          </a:xfrm>
          <a:prstGeom prst="roundRect">
            <a:avLst/>
          </a:prstGeom>
          <a:solidFill>
            <a:schemeClr val="bg1">
              <a:lumMod val="85000"/>
              <a:alpha val="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160" name="모서리가 둥근 직사각형 159"/>
          <p:cNvSpPr/>
          <p:nvPr/>
        </p:nvSpPr>
        <p:spPr>
          <a:xfrm>
            <a:off x="233355" y="5660012"/>
            <a:ext cx="9620248" cy="935924"/>
          </a:xfrm>
          <a:prstGeom prst="roundRect">
            <a:avLst/>
          </a:prstGeom>
          <a:solidFill>
            <a:schemeClr val="bg1">
              <a:lumMod val="85000"/>
              <a:alpha val="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254" name="TextBox 253"/>
          <p:cNvSpPr txBox="1"/>
          <p:nvPr/>
        </p:nvSpPr>
        <p:spPr>
          <a:xfrm>
            <a:off x="1359877" y="27347"/>
            <a:ext cx="7233138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ru-RU" altLang="ko-KR" sz="2000" b="1" dirty="0" smtClean="0">
                <a:solidFill>
                  <a:schemeClr val="tx1"/>
                </a:solidFill>
              </a:rPr>
              <a:t>Как доехать до основных достопримечательностей Сеула </a:t>
            </a:r>
            <a:endParaRPr kumimoji="1"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410995" y="1516330"/>
            <a:ext cx="3115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ko-KR" sz="3200" b="1" dirty="0" smtClean="0"/>
              <a:t>Мёндон</a:t>
            </a:r>
          </a:p>
          <a:p>
            <a:r>
              <a:rPr kumimoji="1" lang="en-US" altLang="ko-KR" sz="3200" dirty="0" smtClean="0"/>
              <a:t>Myung Dong</a:t>
            </a:r>
            <a:endParaRPr kumimoji="1" lang="ko-KR" altLang="en-US" sz="3200" dirty="0"/>
          </a:p>
        </p:txBody>
      </p:sp>
      <p:sp>
        <p:nvSpPr>
          <p:cNvPr id="131" name="TextBox 130"/>
          <p:cNvSpPr txBox="1"/>
          <p:nvPr/>
        </p:nvSpPr>
        <p:spPr>
          <a:xfrm>
            <a:off x="452403" y="4140460"/>
            <a:ext cx="3115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ko-KR" sz="3200" b="1" dirty="0" smtClean="0"/>
              <a:t>Лоттэ Ворлд</a:t>
            </a:r>
          </a:p>
          <a:p>
            <a:r>
              <a:rPr kumimoji="1" lang="en-US" altLang="ko-KR" sz="3200" dirty="0" err="1" smtClean="0"/>
              <a:t>Lotte</a:t>
            </a:r>
            <a:r>
              <a:rPr kumimoji="1" lang="en-US" altLang="ko-KR" sz="3200" dirty="0" smtClean="0"/>
              <a:t> world mall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3381714" y="883270"/>
            <a:ext cx="769196" cy="40011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ru-RU" altLang="ko-KR" sz="2000" dirty="0" smtClean="0"/>
              <a:t>такси</a:t>
            </a:r>
            <a:endParaRPr kumimoji="1" lang="en-US" altLang="ko-KR" sz="2000" dirty="0" smtClean="0"/>
          </a:p>
        </p:txBody>
      </p:sp>
      <p:sp>
        <p:nvSpPr>
          <p:cNvPr id="137" name="TextBox 136"/>
          <p:cNvSpPr txBox="1"/>
          <p:nvPr/>
        </p:nvSpPr>
        <p:spPr>
          <a:xfrm>
            <a:off x="3235569" y="2029883"/>
            <a:ext cx="1031631" cy="40011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ru-RU" altLang="ko-KR" sz="2000" dirty="0" smtClean="0"/>
              <a:t>автобус</a:t>
            </a:r>
            <a:endParaRPr kumimoji="1" lang="en-US" altLang="ko-KR" sz="2000" dirty="0" smtClean="0"/>
          </a:p>
        </p:txBody>
      </p:sp>
      <p:sp>
        <p:nvSpPr>
          <p:cNvPr id="139" name="TextBox 138"/>
          <p:cNvSpPr txBox="1"/>
          <p:nvPr/>
        </p:nvSpPr>
        <p:spPr>
          <a:xfrm>
            <a:off x="3381714" y="3635782"/>
            <a:ext cx="769196" cy="40011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ru-RU" altLang="ko-KR" sz="2000" dirty="0" smtClean="0"/>
              <a:t>такси</a:t>
            </a:r>
            <a:endParaRPr kumimoji="1" lang="en-US" altLang="ko-KR" sz="2000" dirty="0" smtClean="0"/>
          </a:p>
        </p:txBody>
      </p:sp>
      <p:sp>
        <p:nvSpPr>
          <p:cNvPr id="140" name="TextBox 139"/>
          <p:cNvSpPr txBox="1"/>
          <p:nvPr/>
        </p:nvSpPr>
        <p:spPr>
          <a:xfrm>
            <a:off x="3381714" y="4778455"/>
            <a:ext cx="1075629" cy="40011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ru-RU" altLang="ko-KR" sz="2000" dirty="0" smtClean="0"/>
              <a:t>метро </a:t>
            </a:r>
            <a:endParaRPr kumimoji="1" lang="en-US" altLang="ko-KR" sz="2000" dirty="0" smtClean="0"/>
          </a:p>
        </p:txBody>
      </p:sp>
      <p:sp>
        <p:nvSpPr>
          <p:cNvPr id="144" name="TextBox 143"/>
          <p:cNvSpPr txBox="1"/>
          <p:nvPr/>
        </p:nvSpPr>
        <p:spPr>
          <a:xfrm>
            <a:off x="4643080" y="522523"/>
            <a:ext cx="5205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ko-KR" sz="1400" b="1" dirty="0" smtClean="0"/>
              <a:t>Гестхаус 212</a:t>
            </a:r>
            <a:r>
              <a:rPr kumimoji="1" lang="en-US" altLang="ko-KR" sz="1400" b="1" dirty="0" smtClean="0"/>
              <a:t> </a:t>
            </a:r>
            <a:r>
              <a:rPr kumimoji="1" lang="en-US" altLang="ko-KR" sz="1400" b="1" dirty="0" smtClean="0">
                <a:sym typeface="Wingdings"/>
              </a:rPr>
              <a:t> </a:t>
            </a:r>
            <a:r>
              <a:rPr kumimoji="1" lang="ru-RU" altLang="ko-KR" sz="1400" b="1" dirty="0" smtClean="0">
                <a:sym typeface="Wingdings"/>
              </a:rPr>
              <a:t>Мёндон</a:t>
            </a:r>
            <a:endParaRPr kumimoji="1" lang="en-US" altLang="ko-KR" sz="1400" b="1" dirty="0" smtClean="0">
              <a:sym typeface="Wingdings"/>
            </a:endParaRPr>
          </a:p>
          <a:p>
            <a:r>
              <a:rPr kumimoji="1" lang="en-US" altLang="ko-KR" sz="1400" b="1" dirty="0">
                <a:sym typeface="Wingdings"/>
              </a:rPr>
              <a:t> :</a:t>
            </a:r>
            <a:r>
              <a:rPr kumimoji="1" lang="en-US" altLang="ko-KR" sz="1400" b="1" dirty="0" smtClean="0">
                <a:sym typeface="Wingdings"/>
              </a:rPr>
              <a:t> +82-10-2894-3351 : </a:t>
            </a:r>
            <a:r>
              <a:rPr kumimoji="1" lang="ru-RU" altLang="ko-KR" sz="1400" b="1" dirty="0" smtClean="0">
                <a:sym typeface="Wingdings"/>
              </a:rPr>
              <a:t>вызов такси </a:t>
            </a:r>
            <a:endParaRPr kumimoji="1" lang="en-US" altLang="ko-KR" sz="1400" b="1" dirty="0" smtClean="0">
              <a:sym typeface="Wingdings"/>
            </a:endParaRPr>
          </a:p>
          <a:p>
            <a:r>
              <a:rPr kumimoji="1" lang="ru-RU" altLang="ko-KR" sz="1400" b="1" dirty="0" smtClean="0">
                <a:sym typeface="Wingdings"/>
              </a:rPr>
              <a:t>Мёндон</a:t>
            </a:r>
            <a:r>
              <a:rPr kumimoji="1" lang="en-US" altLang="ko-KR" sz="1400" b="1" dirty="0" smtClean="0">
                <a:sym typeface="Wingdings"/>
              </a:rPr>
              <a:t> </a:t>
            </a:r>
            <a:r>
              <a:rPr kumimoji="1" lang="ru-RU" altLang="ko-KR" sz="1400" b="1" dirty="0" smtClean="0">
                <a:sym typeface="Wingdings"/>
              </a:rPr>
              <a:t>Гестхаус 212</a:t>
            </a:r>
            <a:endParaRPr kumimoji="1" lang="en-US" altLang="ko-KR" sz="1400" b="1" dirty="0" smtClean="0">
              <a:sym typeface="Wingdings"/>
            </a:endParaRPr>
          </a:p>
          <a:p>
            <a:r>
              <a:rPr kumimoji="1" lang="en-US" altLang="ko-KR" sz="1400" b="1" dirty="0">
                <a:sym typeface="Wingdings"/>
              </a:rPr>
              <a:t> </a:t>
            </a:r>
            <a:r>
              <a:rPr kumimoji="1" lang="en-US" altLang="ko-KR" sz="1400" b="1" dirty="0" smtClean="0">
                <a:sym typeface="Wingdings"/>
              </a:rPr>
              <a:t>: </a:t>
            </a:r>
            <a:r>
              <a:rPr kumimoji="1" lang="ru-RU" altLang="ko-KR" sz="1400" b="1" dirty="0">
                <a:sym typeface="Wingdings"/>
              </a:rPr>
              <a:t>П</a:t>
            </a:r>
            <a:r>
              <a:rPr kumimoji="1" lang="ru-RU" altLang="ko-KR" sz="1400" b="1" dirty="0" smtClean="0">
                <a:sym typeface="Wingdings"/>
              </a:rPr>
              <a:t>окажите адрес таксисту </a:t>
            </a:r>
            <a:r>
              <a:rPr kumimoji="1" lang="en-US" altLang="ko-KR" sz="1400" b="1" dirty="0" smtClean="0">
                <a:sym typeface="Wingdings"/>
              </a:rPr>
              <a:t>“</a:t>
            </a:r>
            <a:r>
              <a:rPr kumimoji="1" lang="ko-KR" altLang="en-US" sz="1400" b="1" dirty="0" smtClean="0">
                <a:sym typeface="Wingdings"/>
              </a:rPr>
              <a:t>동작구 흑석동 </a:t>
            </a:r>
            <a:r>
              <a:rPr kumimoji="1" lang="en-US" altLang="ko-KR" sz="1400" b="1" dirty="0" smtClean="0">
                <a:sym typeface="Wingdings"/>
              </a:rPr>
              <a:t>212-10”</a:t>
            </a:r>
            <a:endParaRPr kumimoji="1" lang="en-US" altLang="ko-KR" sz="1400" b="1" dirty="0">
              <a:sym typeface="Wingdings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4643080" y="1750360"/>
            <a:ext cx="5205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ko-KR" sz="1400" b="1" dirty="0" smtClean="0"/>
              <a:t>Гестхаус 212</a:t>
            </a:r>
            <a:r>
              <a:rPr kumimoji="1" lang="en-US" altLang="ko-KR" sz="1400" b="1" dirty="0" smtClean="0"/>
              <a:t> </a:t>
            </a:r>
            <a:r>
              <a:rPr kumimoji="1" lang="en-US" altLang="ko-KR" sz="1400" b="1" dirty="0" smtClean="0">
                <a:sym typeface="Wingdings"/>
              </a:rPr>
              <a:t> </a:t>
            </a:r>
            <a:r>
              <a:rPr kumimoji="1" lang="ru-RU" altLang="ko-KR" sz="1400" b="1" dirty="0" smtClean="0">
                <a:sym typeface="Wingdings"/>
              </a:rPr>
              <a:t>Мёндон</a:t>
            </a:r>
            <a:endParaRPr kumimoji="1" lang="en-US" altLang="ko-KR" sz="1400" b="1" dirty="0" smtClean="0">
              <a:sym typeface="Wingdings"/>
            </a:endParaRPr>
          </a:p>
          <a:p>
            <a:r>
              <a:rPr kumimoji="1" lang="en-US" altLang="ko-KR" sz="1400" b="1" dirty="0">
                <a:sym typeface="Wingdings"/>
              </a:rPr>
              <a:t> :</a:t>
            </a:r>
            <a:r>
              <a:rPr kumimoji="1" lang="en-US" altLang="ko-KR" sz="1400" b="1" dirty="0" smtClean="0">
                <a:sym typeface="Wingdings"/>
              </a:rPr>
              <a:t> </a:t>
            </a:r>
            <a:r>
              <a:rPr kumimoji="1" lang="ru-RU" altLang="ko-KR" sz="1400" b="1" dirty="0" smtClean="0">
                <a:sym typeface="Wingdings"/>
              </a:rPr>
              <a:t>Сядьте на автобус №151 (напротив Клиники) и сойдите на остановке «Мёндон».</a:t>
            </a:r>
            <a:endParaRPr kumimoji="1" lang="en-US" altLang="ko-KR" sz="1400" b="1" dirty="0" smtClean="0">
              <a:sym typeface="Wingdings"/>
            </a:endParaRPr>
          </a:p>
          <a:p>
            <a:r>
              <a:rPr kumimoji="1" lang="ru-RU" altLang="ko-KR" sz="1400" b="1" dirty="0" smtClean="0">
                <a:sym typeface="Wingdings"/>
              </a:rPr>
              <a:t>Мёндон</a:t>
            </a:r>
            <a:r>
              <a:rPr kumimoji="1" lang="en-US" altLang="ko-KR" sz="1400" b="1" dirty="0" smtClean="0">
                <a:sym typeface="Wingdings"/>
              </a:rPr>
              <a:t>  </a:t>
            </a:r>
            <a:r>
              <a:rPr kumimoji="1" lang="ru-RU" altLang="ko-KR" sz="1400" b="1" dirty="0" smtClean="0">
                <a:sym typeface="Wingdings"/>
              </a:rPr>
              <a:t>Гестхаус 212</a:t>
            </a:r>
            <a:endParaRPr kumimoji="1" lang="en-US" altLang="ko-KR" sz="1400" b="1" dirty="0" smtClean="0">
              <a:sym typeface="Wingdings"/>
            </a:endParaRPr>
          </a:p>
          <a:p>
            <a:r>
              <a:rPr kumimoji="1" lang="en-US" altLang="ko-KR" sz="1400" b="1" dirty="0">
                <a:sym typeface="Wingdings"/>
              </a:rPr>
              <a:t> </a:t>
            </a:r>
            <a:r>
              <a:rPr kumimoji="1" lang="en-US" altLang="ko-KR" sz="1400" b="1" dirty="0" smtClean="0">
                <a:sym typeface="Wingdings"/>
              </a:rPr>
              <a:t>: </a:t>
            </a:r>
            <a:r>
              <a:rPr kumimoji="1" lang="ru-RU" altLang="ko-KR" sz="1400" b="1" dirty="0" smtClean="0">
                <a:sym typeface="Wingdings"/>
              </a:rPr>
              <a:t>Сядьте на автобус №151 (напротив</a:t>
            </a:r>
            <a:r>
              <a:rPr kumimoji="1" lang="en-US" altLang="ko-KR" sz="1400" b="1" dirty="0" smtClean="0">
                <a:sym typeface="Wingdings"/>
              </a:rPr>
              <a:t> “Lotte department store”</a:t>
            </a:r>
            <a:r>
              <a:rPr kumimoji="1" lang="ru-RU" altLang="ko-KR" sz="1400" b="1" dirty="0">
                <a:sym typeface="Wingdings"/>
              </a:rPr>
              <a:t>)</a:t>
            </a:r>
            <a:r>
              <a:rPr kumimoji="1" lang="en-US" altLang="ko-KR" sz="1400" b="1" dirty="0" smtClean="0">
                <a:sym typeface="Wingdings"/>
              </a:rPr>
              <a:t> </a:t>
            </a:r>
            <a:r>
              <a:rPr kumimoji="1" lang="ru-RU" altLang="ko-KR" sz="1400" b="1" dirty="0" smtClean="0">
                <a:sym typeface="Wingdings"/>
              </a:rPr>
              <a:t>и сойдите на остановке возле клиники. </a:t>
            </a:r>
            <a:endParaRPr kumimoji="1" lang="en-US" altLang="ko-KR" sz="1400" b="1" dirty="0" smtClean="0">
              <a:sym typeface="Wingdings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4643080" y="3505167"/>
            <a:ext cx="5205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ko-KR" sz="1400" b="1" dirty="0" smtClean="0"/>
              <a:t>Гестхаус 212 </a:t>
            </a:r>
            <a:r>
              <a:rPr kumimoji="1" lang="en-US" altLang="ko-KR" sz="1400" b="1" dirty="0" smtClean="0">
                <a:sym typeface="Wingdings"/>
              </a:rPr>
              <a:t> </a:t>
            </a:r>
            <a:r>
              <a:rPr kumimoji="1" lang="ru-RU" altLang="ko-KR" sz="1400" b="1" dirty="0" smtClean="0">
                <a:sym typeface="Wingdings"/>
              </a:rPr>
              <a:t>Лоттэ Ворлд </a:t>
            </a:r>
            <a:endParaRPr kumimoji="1" lang="en-US" altLang="ko-KR" sz="1400" b="1" dirty="0" smtClean="0">
              <a:sym typeface="Wingdings"/>
            </a:endParaRPr>
          </a:p>
          <a:p>
            <a:r>
              <a:rPr kumimoji="1" lang="en-US" altLang="ko-KR" sz="1400" b="1" dirty="0">
                <a:sym typeface="Wingdings"/>
              </a:rPr>
              <a:t> :</a:t>
            </a:r>
            <a:r>
              <a:rPr kumimoji="1" lang="en-US" altLang="ko-KR" sz="1400" b="1" dirty="0" smtClean="0">
                <a:sym typeface="Wingdings"/>
              </a:rPr>
              <a:t> +82-10-2894-3351 : </a:t>
            </a:r>
            <a:r>
              <a:rPr kumimoji="1" lang="ru-RU" altLang="ko-KR" sz="1400" b="1" dirty="0" smtClean="0">
                <a:sym typeface="Wingdings"/>
              </a:rPr>
              <a:t>вызов такси </a:t>
            </a:r>
            <a:endParaRPr kumimoji="1" lang="en-US" altLang="ko-KR" sz="1400" b="1" dirty="0" smtClean="0">
              <a:sym typeface="Wingdings"/>
            </a:endParaRPr>
          </a:p>
          <a:p>
            <a:r>
              <a:rPr kumimoji="1" lang="ru-RU" altLang="ko-KR" sz="1400" b="1" dirty="0" smtClean="0">
                <a:sym typeface="Wingdings"/>
              </a:rPr>
              <a:t>Мёндон</a:t>
            </a:r>
            <a:r>
              <a:rPr kumimoji="1" lang="en-US" altLang="ko-KR" sz="1400" b="1" dirty="0" smtClean="0">
                <a:sym typeface="Wingdings"/>
              </a:rPr>
              <a:t> </a:t>
            </a:r>
            <a:r>
              <a:rPr kumimoji="1" lang="ru-RU" altLang="ko-KR" sz="1400" b="1" dirty="0" smtClean="0">
                <a:sym typeface="Wingdings"/>
              </a:rPr>
              <a:t>Гестхаус 212</a:t>
            </a:r>
            <a:endParaRPr kumimoji="1" lang="en-US" altLang="ko-KR" sz="1400" b="1" dirty="0" smtClean="0">
              <a:sym typeface="Wingdings"/>
            </a:endParaRPr>
          </a:p>
          <a:p>
            <a:r>
              <a:rPr kumimoji="1" lang="en-US" altLang="ko-KR" sz="1400" b="1" dirty="0">
                <a:sym typeface="Wingdings"/>
              </a:rPr>
              <a:t> </a:t>
            </a:r>
            <a:r>
              <a:rPr kumimoji="1" lang="en-US" altLang="ko-KR" sz="1400" b="1" dirty="0" smtClean="0">
                <a:sym typeface="Wingdings"/>
              </a:rPr>
              <a:t>: </a:t>
            </a:r>
            <a:r>
              <a:rPr kumimoji="1" lang="ru-RU" altLang="ko-KR" sz="1400" b="1" dirty="0" smtClean="0">
                <a:sym typeface="Wingdings"/>
              </a:rPr>
              <a:t>Покажите адрес таксисту </a:t>
            </a:r>
            <a:r>
              <a:rPr kumimoji="1" lang="en-US" altLang="ko-KR" sz="1400" b="1" dirty="0" smtClean="0">
                <a:sym typeface="Wingdings"/>
              </a:rPr>
              <a:t>“</a:t>
            </a:r>
            <a:r>
              <a:rPr kumimoji="1" lang="ko-KR" altLang="en-US" sz="1400" b="1" dirty="0" smtClean="0">
                <a:sym typeface="Wingdings"/>
              </a:rPr>
              <a:t>동작구 흑석동</a:t>
            </a:r>
            <a:r>
              <a:rPr kumimoji="1" lang="en-US" altLang="ko-KR" sz="1400" b="1" dirty="0" smtClean="0">
                <a:sym typeface="Wingdings"/>
              </a:rPr>
              <a:t> 212-10”</a:t>
            </a:r>
            <a:endParaRPr kumimoji="1" lang="en-US" altLang="ko-KR" sz="1400" b="1" dirty="0">
              <a:sym typeface="Wingdings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4643080" y="4645946"/>
            <a:ext cx="5205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ko-KR" sz="1400" b="1" dirty="0" smtClean="0"/>
              <a:t>Гестхаус</a:t>
            </a:r>
            <a:r>
              <a:rPr kumimoji="1" lang="en-US" altLang="ko-KR" sz="1400" b="1" dirty="0" smtClean="0"/>
              <a:t> 212 </a:t>
            </a:r>
            <a:r>
              <a:rPr kumimoji="1" lang="en-US" altLang="ko-KR" sz="1400" b="1" dirty="0" smtClean="0">
                <a:sym typeface="Wingdings"/>
              </a:rPr>
              <a:t> </a:t>
            </a:r>
            <a:r>
              <a:rPr kumimoji="1" lang="ru-RU" altLang="ko-KR" sz="1400" b="1" dirty="0" smtClean="0">
                <a:sym typeface="Wingdings"/>
              </a:rPr>
              <a:t>Лоттэ Ворлд </a:t>
            </a:r>
            <a:endParaRPr kumimoji="1" lang="en-US" altLang="ko-KR" sz="1400" b="1" dirty="0" smtClean="0">
              <a:sym typeface="Wingdings"/>
            </a:endParaRPr>
          </a:p>
          <a:p>
            <a:r>
              <a:rPr kumimoji="1" lang="en-US" altLang="ko-KR" sz="1400" b="1" dirty="0" smtClean="0">
                <a:sym typeface="Wingdings"/>
              </a:rPr>
              <a:t> : </a:t>
            </a:r>
            <a:r>
              <a:rPr kumimoji="1" lang="ru-RU" altLang="ko-KR" sz="1400" b="1" dirty="0" smtClean="0">
                <a:sym typeface="Wingdings"/>
              </a:rPr>
              <a:t>Сядьте на 9 линию метро</a:t>
            </a:r>
            <a:r>
              <a:rPr kumimoji="1" lang="en-US" altLang="ko-KR" sz="1400" b="1" dirty="0" smtClean="0">
                <a:sym typeface="Wingdings"/>
              </a:rPr>
              <a:t>  </a:t>
            </a:r>
            <a:r>
              <a:rPr kumimoji="1" lang="ru-RU" altLang="ko-KR" sz="1400" b="1" dirty="0" smtClean="0">
                <a:sym typeface="Wingdings"/>
              </a:rPr>
              <a:t>сойдите на станции</a:t>
            </a:r>
            <a:r>
              <a:rPr kumimoji="1" lang="en-US" altLang="ko-KR" sz="1400" b="1" dirty="0" smtClean="0">
                <a:sym typeface="Wingdings"/>
              </a:rPr>
              <a:t> “Sport Complex” </a:t>
            </a:r>
            <a:r>
              <a:rPr kumimoji="1" lang="ru-RU" altLang="ko-KR" sz="1400" b="1" dirty="0" smtClean="0">
                <a:sym typeface="Wingdings"/>
              </a:rPr>
              <a:t>(930)</a:t>
            </a:r>
            <a:r>
              <a:rPr kumimoji="1" lang="en-US" altLang="ko-KR" sz="1400" b="1" dirty="0" smtClean="0">
                <a:sym typeface="Wingdings"/>
              </a:rPr>
              <a:t> </a:t>
            </a:r>
            <a:r>
              <a:rPr kumimoji="1" lang="ru-RU" altLang="ko-KR" sz="1400" b="1" dirty="0" smtClean="0">
                <a:sym typeface="Wingdings"/>
              </a:rPr>
              <a:t>перейдите на 2 линию и сойдите на станции </a:t>
            </a:r>
            <a:r>
              <a:rPr kumimoji="1" lang="en-US" altLang="ko-KR" sz="1400" b="1" dirty="0" smtClean="0">
                <a:sym typeface="Wingdings"/>
              </a:rPr>
              <a:t> “</a:t>
            </a:r>
            <a:r>
              <a:rPr kumimoji="1" lang="en-US" altLang="ko-KR" sz="1400" b="1" dirty="0" err="1" smtClean="0">
                <a:sym typeface="Wingdings"/>
              </a:rPr>
              <a:t>Jamsil</a:t>
            </a:r>
            <a:r>
              <a:rPr kumimoji="1" lang="en-US" altLang="ko-KR" sz="1400" b="1" dirty="0" smtClean="0">
                <a:sym typeface="Wingdings"/>
              </a:rPr>
              <a:t>” </a:t>
            </a:r>
            <a:r>
              <a:rPr kumimoji="1" lang="ru-RU" altLang="ko-KR" sz="1400" b="1" dirty="0" smtClean="0">
                <a:sym typeface="Wingdings"/>
              </a:rPr>
              <a:t>(814)</a:t>
            </a:r>
            <a:r>
              <a:rPr kumimoji="1" lang="en-US" altLang="ko-KR" sz="1400" b="1" dirty="0" smtClean="0">
                <a:sym typeface="Wingdings"/>
              </a:rPr>
              <a:t> </a:t>
            </a:r>
            <a:endParaRPr kumimoji="1" lang="ko-KR" altLang="en-US" sz="1400" b="1" dirty="0"/>
          </a:p>
        </p:txBody>
      </p:sp>
      <p:sp>
        <p:nvSpPr>
          <p:cNvPr id="157" name="TextBox 156"/>
          <p:cNvSpPr txBox="1"/>
          <p:nvPr/>
        </p:nvSpPr>
        <p:spPr>
          <a:xfrm>
            <a:off x="447636" y="5878786"/>
            <a:ext cx="3115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ko-KR" sz="3200" b="1" dirty="0" smtClean="0"/>
              <a:t>Коэкс</a:t>
            </a:r>
            <a:r>
              <a:rPr kumimoji="1" lang="ru-RU" altLang="ko-KR" sz="3200" dirty="0" smtClean="0"/>
              <a:t> </a:t>
            </a:r>
            <a:r>
              <a:rPr kumimoji="1" lang="en-US" altLang="ko-KR" sz="3200" dirty="0" smtClean="0"/>
              <a:t>COEX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3348371" y="5934922"/>
            <a:ext cx="1075629" cy="40011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ru-RU" altLang="ko-KR" sz="2000" dirty="0" smtClean="0"/>
              <a:t>метро</a:t>
            </a:r>
            <a:endParaRPr kumimoji="1" lang="en-US" altLang="ko-KR" sz="2000" dirty="0" smtClean="0"/>
          </a:p>
        </p:txBody>
      </p:sp>
      <p:sp>
        <p:nvSpPr>
          <p:cNvPr id="159" name="TextBox 158"/>
          <p:cNvSpPr txBox="1"/>
          <p:nvPr/>
        </p:nvSpPr>
        <p:spPr>
          <a:xfrm>
            <a:off x="4609737" y="5802413"/>
            <a:ext cx="5205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ko-KR" sz="1400" b="1" dirty="0" smtClean="0"/>
              <a:t>Гестхаус</a:t>
            </a:r>
            <a:r>
              <a:rPr kumimoji="1" lang="en-US" altLang="ko-KR" sz="1400" b="1" dirty="0" smtClean="0"/>
              <a:t> 212 </a:t>
            </a:r>
            <a:r>
              <a:rPr kumimoji="1" lang="en-US" altLang="ko-KR" sz="1400" b="1" dirty="0" smtClean="0">
                <a:sym typeface="Wingdings"/>
              </a:rPr>
              <a:t> </a:t>
            </a:r>
            <a:r>
              <a:rPr kumimoji="1" lang="ru-RU" altLang="ko-KR" sz="1400" b="1" dirty="0" smtClean="0">
                <a:sym typeface="Wingdings"/>
              </a:rPr>
              <a:t>Коэкс </a:t>
            </a:r>
            <a:endParaRPr kumimoji="1" lang="en-US" altLang="ko-KR" sz="1400" b="1" dirty="0" smtClean="0">
              <a:sym typeface="Wingdings"/>
            </a:endParaRPr>
          </a:p>
          <a:p>
            <a:r>
              <a:rPr kumimoji="1" lang="en-US" altLang="ko-KR" sz="1400" b="1" dirty="0" smtClean="0">
                <a:sym typeface="Wingdings"/>
              </a:rPr>
              <a:t> : </a:t>
            </a:r>
            <a:r>
              <a:rPr kumimoji="1" lang="ru-RU" altLang="ko-KR" sz="1400" b="1" dirty="0" smtClean="0">
                <a:sym typeface="Wingdings"/>
              </a:rPr>
              <a:t>Сядьте на 9 линию метро </a:t>
            </a:r>
            <a:r>
              <a:rPr kumimoji="1" lang="en-US" altLang="ko-KR" sz="1400" b="1" dirty="0" smtClean="0">
                <a:sym typeface="Wingdings"/>
              </a:rPr>
              <a:t> </a:t>
            </a:r>
            <a:r>
              <a:rPr kumimoji="1" lang="ru-RU" altLang="ko-KR" sz="1400" b="1" dirty="0" smtClean="0">
                <a:sym typeface="Wingdings"/>
              </a:rPr>
              <a:t>сойдите на станции </a:t>
            </a:r>
            <a:r>
              <a:rPr kumimoji="1" lang="en-US" altLang="ko-KR" sz="1400" b="1" dirty="0" smtClean="0">
                <a:sym typeface="Wingdings"/>
              </a:rPr>
              <a:t>“Bong </a:t>
            </a:r>
            <a:r>
              <a:rPr kumimoji="1" lang="en-US" altLang="ko-KR" sz="1400" b="1" dirty="0" err="1" smtClean="0">
                <a:sym typeface="Wingdings"/>
              </a:rPr>
              <a:t>Eun</a:t>
            </a:r>
            <a:r>
              <a:rPr kumimoji="1" lang="en-US" altLang="ko-KR" sz="1400" b="1" dirty="0" smtClean="0">
                <a:sym typeface="Wingdings"/>
              </a:rPr>
              <a:t> Sa” </a:t>
            </a:r>
            <a:r>
              <a:rPr kumimoji="1" lang="ru-RU" altLang="ko-KR" sz="1400" b="1" dirty="0" smtClean="0">
                <a:sym typeface="Wingdings"/>
              </a:rPr>
              <a:t>(929) и затем пешком дойдите до центра Коэкс (5минут)</a:t>
            </a:r>
            <a:endParaRPr kumimoji="1" lang="en-US" altLang="ko-KR" sz="1400" b="1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4105098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1208</TotalTime>
  <Words>422</Words>
  <Application>Microsoft Office PowerPoint</Application>
  <PresentationFormat>A4 용지(210x297mm)</PresentationFormat>
  <Paragraphs>84</Paragraphs>
  <Slides>5</Slides>
  <Notes>3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6" baseType="lpstr">
      <vt:lpstr>Office Theme</vt:lpstr>
      <vt:lpstr>PowerPoint 프레젠테이션</vt:lpstr>
      <vt:lpstr>PowerPoint 프레젠테이션</vt:lpstr>
      <vt:lpstr>人 the Garden 186 Address : 서울 동작구 흑석로5길93 +82 10 2894 3351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emr4</cp:lastModifiedBy>
  <cp:revision>82</cp:revision>
  <cp:lastPrinted>2018-01-01T00:14:18Z</cp:lastPrinted>
  <dcterms:created xsi:type="dcterms:W3CDTF">2016-07-04T09:04:56Z</dcterms:created>
  <dcterms:modified xsi:type="dcterms:W3CDTF">2018-01-02T01:26:18Z</dcterms:modified>
</cp:coreProperties>
</file>